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49" r:id="rId1"/>
    <p:sldMasterId id="2147483661" r:id="rId2"/>
  </p:sldMasterIdLst>
  <p:notesMasterIdLst>
    <p:notesMasterId r:id="rId4"/>
  </p:notesMasterIdLst>
  <p:handoutMasterIdLst>
    <p:handoutMasterId r:id="rId5"/>
  </p:handoutMasterIdLst>
  <p:sldIdLst>
    <p:sldId id="477" r:id="rId3"/>
  </p:sldIdLst>
  <p:sldSz cx="43891200" cy="32918400"/>
  <p:notesSz cx="9601200" cy="7315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 Rutenbar" initials="" lastIdx="1" clrIdx="0"/>
  <p:cmAuthor id="1" name="Kyle Craig" initials="KC" lastIdx="1" clrIdx="1"/>
  <p:cmAuthor id="2" name=" " initials="MSOffice" lastIdx="7" clrIdx="2"/>
  <p:cmAuthor id="3" name="jcl7d" initials="j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201"/>
    <a:srgbClr val="F26C1A"/>
    <a:srgbClr val="F1650F"/>
    <a:srgbClr val="F76909"/>
    <a:srgbClr val="F77319"/>
    <a:srgbClr val="F56909"/>
    <a:srgbClr val="F77921"/>
    <a:srgbClr val="FF7621"/>
    <a:srgbClr val="0D3268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241" autoAdjust="0"/>
    <p:restoredTop sz="93519" autoAdjust="0"/>
  </p:normalViewPr>
  <p:slideViewPr>
    <p:cSldViewPr snapToGrid="0">
      <p:cViewPr>
        <p:scale>
          <a:sx n="100" d="100"/>
          <a:sy n="100" d="100"/>
        </p:scale>
        <p:origin x="2430" y="15102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764"/>
    </p:cViewPr>
  </p:sorterViewPr>
  <p:notesViewPr>
    <p:cSldViewPr snapToGrid="0">
      <p:cViewPr varScale="1">
        <p:scale>
          <a:sx n="123" d="100"/>
          <a:sy n="123" d="100"/>
        </p:scale>
        <p:origin x="-1914" y="-84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775" y="0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5042-E0FC-480B-8D7F-A47EA14E4E69}" type="datetimeFigureOut">
              <a:rPr lang="en-US" smtClean="0"/>
              <a:t>9/23/2011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488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775" y="6948488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813C1-5306-4B85-BF84-404EAE7C2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56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265" y="0"/>
            <a:ext cx="4160936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3388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327" y="3474963"/>
            <a:ext cx="7042547" cy="32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9924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265" y="6949924"/>
            <a:ext cx="4160936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6" tIns="48323" rIns="96646" bIns="48323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96B0A2A8-9BBD-457C-A903-6FA002819E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88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419" y="10226280"/>
            <a:ext cx="37308367" cy="70556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2835" y="18653524"/>
            <a:ext cx="30725533" cy="84129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986" y="1318022"/>
            <a:ext cx="39501233" cy="548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986" y="7680722"/>
            <a:ext cx="39501233" cy="2172533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968" y="1318022"/>
            <a:ext cx="9874251" cy="28088034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986" y="1318022"/>
            <a:ext cx="29423783" cy="2808803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419" y="10226280"/>
            <a:ext cx="37308367" cy="70556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2835" y="18653524"/>
            <a:ext cx="30725533" cy="8412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2645"/>
            <a:ext cx="37308367" cy="6538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1744"/>
            <a:ext cx="37308367" cy="72009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984" y="7680722"/>
            <a:ext cx="19649016" cy="217253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47202" y="7680722"/>
            <a:ext cx="19649017" cy="217253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986" y="7368778"/>
            <a:ext cx="19392900" cy="30706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986" y="10439401"/>
            <a:ext cx="19392900" cy="189666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968" y="7368778"/>
            <a:ext cx="19399251" cy="30706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968" y="10439401"/>
            <a:ext cx="19399251" cy="189666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986" y="1310880"/>
            <a:ext cx="14439900" cy="55780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817" y="1310880"/>
            <a:ext cx="24536400" cy="2809517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986" y="6888956"/>
            <a:ext cx="14439900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986" y="1318022"/>
            <a:ext cx="39501233" cy="548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986" y="7680722"/>
            <a:ext cx="39501233" cy="217253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135" y="23043357"/>
            <a:ext cx="26335567" cy="27193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135" y="2940845"/>
            <a:ext cx="26335567" cy="197512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135" y="25762745"/>
            <a:ext cx="26335567" cy="38635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968" y="1318022"/>
            <a:ext cx="9874251" cy="280880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986" y="1318022"/>
            <a:ext cx="29423783" cy="280880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2645"/>
            <a:ext cx="37308367" cy="6538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1744"/>
            <a:ext cx="37308367" cy="72009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986" y="1318022"/>
            <a:ext cx="39501233" cy="548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984" y="7680722"/>
            <a:ext cx="19649016" cy="2172533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47202" y="7680722"/>
            <a:ext cx="19649017" cy="2172533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986" y="1318022"/>
            <a:ext cx="39501233" cy="548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986" y="7368778"/>
            <a:ext cx="19392900" cy="30706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986" y="10439401"/>
            <a:ext cx="19392900" cy="1896665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968" y="7368778"/>
            <a:ext cx="19399251" cy="30706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968" y="10439401"/>
            <a:ext cx="19399251" cy="1896665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986" y="1318022"/>
            <a:ext cx="39501233" cy="548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986" y="1310880"/>
            <a:ext cx="14439900" cy="557807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817" y="1310880"/>
            <a:ext cx="24536400" cy="2809517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986" y="6888956"/>
            <a:ext cx="14439900" cy="22517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135" y="23043357"/>
            <a:ext cx="26335567" cy="27193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135" y="2940845"/>
            <a:ext cx="26335567" cy="197512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135" y="25762745"/>
            <a:ext cx="26335567" cy="38635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9" name="Rectangle 77"/>
          <p:cNvSpPr>
            <a:spLocks noChangeArrowheads="1"/>
          </p:cNvSpPr>
          <p:nvPr userDrawn="1"/>
        </p:nvSpPr>
        <p:spPr bwMode="auto">
          <a:xfrm>
            <a:off x="0" y="0"/>
            <a:ext cx="43891200" cy="2286000"/>
          </a:xfrm>
          <a:prstGeom prst="rect">
            <a:avLst/>
          </a:prstGeom>
          <a:solidFill>
            <a:srgbClr val="0D3268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6" tIns="45710" rIns="91426" bIns="45710" anchor="ctr"/>
          <a:lstStyle/>
          <a:p>
            <a:pPr eaLnBrk="0" hangingPunct="0"/>
            <a:endParaRPr lang="en-US" sz="2400" b="1">
              <a:solidFill>
                <a:srgbClr val="CC0000"/>
              </a:solidFill>
            </a:endParaRPr>
          </a:p>
        </p:txBody>
      </p:sp>
      <p:grpSp>
        <p:nvGrpSpPr>
          <p:cNvPr id="3341" name="Group 269"/>
          <p:cNvGrpSpPr>
            <a:grpSpLocks/>
          </p:cNvGrpSpPr>
          <p:nvPr userDrawn="1"/>
        </p:nvGrpSpPr>
        <p:grpSpPr bwMode="auto">
          <a:xfrm>
            <a:off x="2004646" y="2562660"/>
            <a:ext cx="39881908" cy="9601200"/>
            <a:chOff x="420" y="3506"/>
            <a:chExt cx="6334" cy="4896"/>
          </a:xfrm>
        </p:grpSpPr>
        <p:sp>
          <p:nvSpPr>
            <p:cNvPr id="3320" name="Rectangle 248"/>
            <p:cNvSpPr>
              <a:spLocks noChangeArrowheads="1"/>
            </p:cNvSpPr>
            <p:nvPr userDrawn="1"/>
          </p:nvSpPr>
          <p:spPr bwMode="auto">
            <a:xfrm>
              <a:off x="420" y="3506"/>
              <a:ext cx="6334" cy="489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26" tIns="45710" rIns="91426" bIns="45710" anchor="ctr"/>
            <a:lstStyle/>
            <a:p>
              <a:pPr eaLnBrk="0" hangingPunct="0"/>
              <a:endParaRPr lang="en-US" sz="2400">
                <a:latin typeface="Times" pitchFamily="18" charset="0"/>
              </a:endParaRPr>
            </a:p>
          </p:txBody>
        </p:sp>
        <p:sp>
          <p:nvSpPr>
            <p:cNvPr id="3321" name="Rectangle 249"/>
            <p:cNvSpPr>
              <a:spLocks noChangeArrowheads="1"/>
            </p:cNvSpPr>
            <p:nvPr userDrawn="1"/>
          </p:nvSpPr>
          <p:spPr bwMode="auto">
            <a:xfrm flipV="1">
              <a:off x="423" y="4146"/>
              <a:ext cx="6327" cy="2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2" name="Rectangle 250"/>
            <p:cNvSpPr>
              <a:spLocks noChangeArrowheads="1"/>
            </p:cNvSpPr>
            <p:nvPr userDrawn="1"/>
          </p:nvSpPr>
          <p:spPr bwMode="auto">
            <a:xfrm flipV="1">
              <a:off x="426" y="3517"/>
              <a:ext cx="6328" cy="629"/>
            </a:xfrm>
            <a:prstGeom prst="rect">
              <a:avLst/>
            </a:prstGeom>
            <a:solidFill>
              <a:srgbClr val="0D326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3" name="Rectangle 251"/>
            <p:cNvSpPr>
              <a:spLocks noChangeArrowheads="1"/>
            </p:cNvSpPr>
            <p:nvPr userDrawn="1"/>
          </p:nvSpPr>
          <p:spPr bwMode="auto">
            <a:xfrm flipV="1">
              <a:off x="428" y="3517"/>
              <a:ext cx="6320" cy="34"/>
            </a:xfrm>
            <a:prstGeom prst="rect">
              <a:avLst/>
            </a:prstGeom>
            <a:solidFill>
              <a:srgbClr val="FF620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" name="Rectangle 251"/>
          <p:cNvSpPr>
            <a:spLocks noChangeArrowheads="1"/>
          </p:cNvSpPr>
          <p:nvPr userDrawn="1"/>
        </p:nvSpPr>
        <p:spPr bwMode="auto">
          <a:xfrm>
            <a:off x="0" y="4763"/>
            <a:ext cx="43891200" cy="126683"/>
          </a:xfrm>
          <a:prstGeom prst="rect">
            <a:avLst/>
          </a:prstGeom>
          <a:solidFill>
            <a:srgbClr val="F26C1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2055016" y="12711330"/>
            <a:ext cx="39831538" cy="9601200"/>
            <a:chOff x="2055016" y="12792354"/>
            <a:chExt cx="39831538" cy="9601200"/>
          </a:xfrm>
        </p:grpSpPr>
        <p:grpSp>
          <p:nvGrpSpPr>
            <p:cNvPr id="54" name="Group 269"/>
            <p:cNvGrpSpPr>
              <a:grpSpLocks/>
            </p:cNvGrpSpPr>
            <p:nvPr userDrawn="1"/>
          </p:nvGrpSpPr>
          <p:grpSpPr bwMode="auto">
            <a:xfrm>
              <a:off x="2055016" y="12792354"/>
              <a:ext cx="25482492" cy="9601200"/>
              <a:chOff x="420" y="3506"/>
              <a:chExt cx="6334" cy="4896"/>
            </a:xfrm>
          </p:grpSpPr>
          <p:sp>
            <p:nvSpPr>
              <p:cNvPr id="55" name="Rectangle 248"/>
              <p:cNvSpPr>
                <a:spLocks noChangeArrowheads="1"/>
              </p:cNvSpPr>
              <p:nvPr userDrawn="1"/>
            </p:nvSpPr>
            <p:spPr bwMode="auto">
              <a:xfrm>
                <a:off x="420" y="3506"/>
                <a:ext cx="6334" cy="4896"/>
              </a:xfrm>
              <a:prstGeom prst="rect">
                <a:avLst/>
              </a:prstGeom>
              <a:solidFill>
                <a:schemeClr val="bg1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1426" tIns="45710" rIns="91426" bIns="45710" anchor="ctr"/>
              <a:lstStyle/>
              <a:p>
                <a:pPr eaLnBrk="0" hangingPunct="0"/>
                <a:endParaRPr lang="en-US" sz="2400">
                  <a:latin typeface="Times" pitchFamily="18" charset="0"/>
                </a:endParaRPr>
              </a:p>
            </p:txBody>
          </p:sp>
          <p:sp>
            <p:nvSpPr>
              <p:cNvPr id="56" name="Rectangle 249"/>
              <p:cNvSpPr>
                <a:spLocks noChangeArrowheads="1"/>
              </p:cNvSpPr>
              <p:nvPr userDrawn="1"/>
            </p:nvSpPr>
            <p:spPr bwMode="auto">
              <a:xfrm flipV="1">
                <a:off x="423" y="4146"/>
                <a:ext cx="6327" cy="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Rectangle 250"/>
              <p:cNvSpPr>
                <a:spLocks noChangeArrowheads="1"/>
              </p:cNvSpPr>
              <p:nvPr userDrawn="1"/>
            </p:nvSpPr>
            <p:spPr bwMode="auto">
              <a:xfrm flipV="1">
                <a:off x="426" y="3517"/>
                <a:ext cx="6328" cy="629"/>
              </a:xfrm>
              <a:prstGeom prst="rect">
                <a:avLst/>
              </a:prstGeom>
              <a:solidFill>
                <a:srgbClr val="0D3268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Rectangle 251"/>
              <p:cNvSpPr>
                <a:spLocks noChangeArrowheads="1"/>
              </p:cNvSpPr>
              <p:nvPr userDrawn="1"/>
            </p:nvSpPr>
            <p:spPr bwMode="auto">
              <a:xfrm flipV="1">
                <a:off x="428" y="3517"/>
                <a:ext cx="6320" cy="34"/>
              </a:xfrm>
              <a:prstGeom prst="rect">
                <a:avLst/>
              </a:prstGeom>
              <a:solidFill>
                <a:srgbClr val="FF620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9" name="Group 269"/>
            <p:cNvGrpSpPr>
              <a:grpSpLocks/>
            </p:cNvGrpSpPr>
            <p:nvPr userDrawn="1"/>
          </p:nvGrpSpPr>
          <p:grpSpPr bwMode="auto">
            <a:xfrm>
              <a:off x="28479587" y="12792354"/>
              <a:ext cx="13406967" cy="9601200"/>
              <a:chOff x="420" y="3506"/>
              <a:chExt cx="6334" cy="4896"/>
            </a:xfrm>
          </p:grpSpPr>
          <p:sp>
            <p:nvSpPr>
              <p:cNvPr id="60" name="Rectangle 248"/>
              <p:cNvSpPr>
                <a:spLocks noChangeArrowheads="1"/>
              </p:cNvSpPr>
              <p:nvPr userDrawn="1"/>
            </p:nvSpPr>
            <p:spPr bwMode="auto">
              <a:xfrm>
                <a:off x="420" y="3506"/>
                <a:ext cx="6334" cy="4896"/>
              </a:xfrm>
              <a:prstGeom prst="rect">
                <a:avLst/>
              </a:prstGeom>
              <a:solidFill>
                <a:schemeClr val="bg1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1426" tIns="45710" rIns="91426" bIns="45710" anchor="ctr"/>
              <a:lstStyle/>
              <a:p>
                <a:pPr eaLnBrk="0" hangingPunct="0"/>
                <a:endParaRPr lang="en-US" sz="2400">
                  <a:latin typeface="Times" pitchFamily="18" charset="0"/>
                </a:endParaRPr>
              </a:p>
            </p:txBody>
          </p:sp>
          <p:sp>
            <p:nvSpPr>
              <p:cNvPr id="61" name="Rectangle 249"/>
              <p:cNvSpPr>
                <a:spLocks noChangeArrowheads="1"/>
              </p:cNvSpPr>
              <p:nvPr userDrawn="1"/>
            </p:nvSpPr>
            <p:spPr bwMode="auto">
              <a:xfrm flipV="1">
                <a:off x="423" y="4146"/>
                <a:ext cx="6327" cy="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Rectangle 250"/>
              <p:cNvSpPr>
                <a:spLocks noChangeArrowheads="1"/>
              </p:cNvSpPr>
              <p:nvPr userDrawn="1"/>
            </p:nvSpPr>
            <p:spPr bwMode="auto">
              <a:xfrm flipV="1">
                <a:off x="426" y="3517"/>
                <a:ext cx="6328" cy="629"/>
              </a:xfrm>
              <a:prstGeom prst="rect">
                <a:avLst/>
              </a:prstGeom>
              <a:solidFill>
                <a:srgbClr val="0D3268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251"/>
              <p:cNvSpPr>
                <a:spLocks noChangeArrowheads="1"/>
              </p:cNvSpPr>
              <p:nvPr userDrawn="1"/>
            </p:nvSpPr>
            <p:spPr bwMode="auto">
              <a:xfrm flipV="1">
                <a:off x="428" y="3517"/>
                <a:ext cx="6320" cy="34"/>
              </a:xfrm>
              <a:prstGeom prst="rect">
                <a:avLst/>
              </a:prstGeom>
              <a:solidFill>
                <a:srgbClr val="FF620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" name="Group 2"/>
          <p:cNvGrpSpPr/>
          <p:nvPr userDrawn="1"/>
        </p:nvGrpSpPr>
        <p:grpSpPr>
          <a:xfrm>
            <a:off x="2086579" y="22860000"/>
            <a:ext cx="39799975" cy="9601200"/>
            <a:chOff x="2086579" y="22860000"/>
            <a:chExt cx="39799975" cy="9601200"/>
          </a:xfrm>
        </p:grpSpPr>
        <p:grpSp>
          <p:nvGrpSpPr>
            <p:cNvPr id="64" name="Group 269"/>
            <p:cNvGrpSpPr>
              <a:grpSpLocks/>
            </p:cNvGrpSpPr>
            <p:nvPr userDrawn="1"/>
          </p:nvGrpSpPr>
          <p:grpSpPr bwMode="auto">
            <a:xfrm>
              <a:off x="2086579" y="22860000"/>
              <a:ext cx="13406967" cy="9601200"/>
              <a:chOff x="420" y="3506"/>
              <a:chExt cx="6334" cy="4896"/>
            </a:xfrm>
          </p:grpSpPr>
          <p:sp>
            <p:nvSpPr>
              <p:cNvPr id="65" name="Rectangle 248"/>
              <p:cNvSpPr>
                <a:spLocks noChangeArrowheads="1"/>
              </p:cNvSpPr>
              <p:nvPr userDrawn="1"/>
            </p:nvSpPr>
            <p:spPr bwMode="auto">
              <a:xfrm>
                <a:off x="420" y="3506"/>
                <a:ext cx="6334" cy="4896"/>
              </a:xfrm>
              <a:prstGeom prst="rect">
                <a:avLst/>
              </a:prstGeom>
              <a:solidFill>
                <a:schemeClr val="bg1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1426" tIns="45710" rIns="91426" bIns="45710" anchor="ctr"/>
              <a:lstStyle/>
              <a:p>
                <a:pPr eaLnBrk="0" hangingPunct="0"/>
                <a:endParaRPr lang="en-US" sz="2400">
                  <a:latin typeface="Times" pitchFamily="18" charset="0"/>
                </a:endParaRPr>
              </a:p>
            </p:txBody>
          </p:sp>
          <p:sp>
            <p:nvSpPr>
              <p:cNvPr id="66" name="Rectangle 249"/>
              <p:cNvSpPr>
                <a:spLocks noChangeArrowheads="1"/>
              </p:cNvSpPr>
              <p:nvPr userDrawn="1"/>
            </p:nvSpPr>
            <p:spPr bwMode="auto">
              <a:xfrm flipV="1">
                <a:off x="423" y="4146"/>
                <a:ext cx="6327" cy="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Rectangle 250"/>
              <p:cNvSpPr>
                <a:spLocks noChangeArrowheads="1"/>
              </p:cNvSpPr>
              <p:nvPr userDrawn="1"/>
            </p:nvSpPr>
            <p:spPr bwMode="auto">
              <a:xfrm flipV="1">
                <a:off x="426" y="3517"/>
                <a:ext cx="6328" cy="629"/>
              </a:xfrm>
              <a:prstGeom prst="rect">
                <a:avLst/>
              </a:prstGeom>
              <a:solidFill>
                <a:srgbClr val="0D3268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Rectangle 251"/>
              <p:cNvSpPr>
                <a:spLocks noChangeArrowheads="1"/>
              </p:cNvSpPr>
              <p:nvPr userDrawn="1"/>
            </p:nvSpPr>
            <p:spPr bwMode="auto">
              <a:xfrm flipV="1">
                <a:off x="428" y="3517"/>
                <a:ext cx="6320" cy="34"/>
              </a:xfrm>
              <a:prstGeom prst="rect">
                <a:avLst/>
              </a:prstGeom>
              <a:solidFill>
                <a:srgbClr val="FF620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" name="Group 269"/>
            <p:cNvGrpSpPr>
              <a:grpSpLocks/>
            </p:cNvGrpSpPr>
            <p:nvPr userDrawn="1"/>
          </p:nvGrpSpPr>
          <p:grpSpPr bwMode="auto">
            <a:xfrm>
              <a:off x="16693597" y="22860000"/>
              <a:ext cx="13406967" cy="9601200"/>
              <a:chOff x="420" y="3506"/>
              <a:chExt cx="6334" cy="4896"/>
            </a:xfrm>
          </p:grpSpPr>
          <p:sp>
            <p:nvSpPr>
              <p:cNvPr id="70" name="Rectangle 248"/>
              <p:cNvSpPr>
                <a:spLocks noChangeArrowheads="1"/>
              </p:cNvSpPr>
              <p:nvPr userDrawn="1"/>
            </p:nvSpPr>
            <p:spPr bwMode="auto">
              <a:xfrm>
                <a:off x="420" y="3506"/>
                <a:ext cx="6334" cy="4896"/>
              </a:xfrm>
              <a:prstGeom prst="rect">
                <a:avLst/>
              </a:prstGeom>
              <a:solidFill>
                <a:schemeClr val="bg1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1426" tIns="45710" rIns="91426" bIns="45710" anchor="ctr"/>
              <a:lstStyle/>
              <a:p>
                <a:pPr eaLnBrk="0" hangingPunct="0"/>
                <a:endParaRPr lang="en-US" sz="2400">
                  <a:latin typeface="Times" pitchFamily="18" charset="0"/>
                </a:endParaRPr>
              </a:p>
            </p:txBody>
          </p:sp>
          <p:sp>
            <p:nvSpPr>
              <p:cNvPr id="71" name="Rectangle 249"/>
              <p:cNvSpPr>
                <a:spLocks noChangeArrowheads="1"/>
              </p:cNvSpPr>
              <p:nvPr userDrawn="1"/>
            </p:nvSpPr>
            <p:spPr bwMode="auto">
              <a:xfrm flipV="1">
                <a:off x="423" y="4146"/>
                <a:ext cx="6327" cy="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Rectangle 250"/>
              <p:cNvSpPr>
                <a:spLocks noChangeArrowheads="1"/>
              </p:cNvSpPr>
              <p:nvPr userDrawn="1"/>
            </p:nvSpPr>
            <p:spPr bwMode="auto">
              <a:xfrm flipV="1">
                <a:off x="426" y="3517"/>
                <a:ext cx="6328" cy="629"/>
              </a:xfrm>
              <a:prstGeom prst="rect">
                <a:avLst/>
              </a:prstGeom>
              <a:solidFill>
                <a:srgbClr val="0D3268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Rectangle 251"/>
              <p:cNvSpPr>
                <a:spLocks noChangeArrowheads="1"/>
              </p:cNvSpPr>
              <p:nvPr userDrawn="1"/>
            </p:nvSpPr>
            <p:spPr bwMode="auto">
              <a:xfrm flipV="1">
                <a:off x="428" y="3517"/>
                <a:ext cx="6320" cy="34"/>
              </a:xfrm>
              <a:prstGeom prst="rect">
                <a:avLst/>
              </a:prstGeom>
              <a:solidFill>
                <a:srgbClr val="FF620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4" name="Group 269"/>
            <p:cNvGrpSpPr>
              <a:grpSpLocks/>
            </p:cNvGrpSpPr>
            <p:nvPr userDrawn="1"/>
          </p:nvGrpSpPr>
          <p:grpSpPr bwMode="auto">
            <a:xfrm>
              <a:off x="31300615" y="22860000"/>
              <a:ext cx="10585939" cy="9601200"/>
              <a:chOff x="420" y="3506"/>
              <a:chExt cx="6334" cy="4896"/>
            </a:xfrm>
          </p:grpSpPr>
          <p:sp>
            <p:nvSpPr>
              <p:cNvPr id="75" name="Rectangle 248"/>
              <p:cNvSpPr>
                <a:spLocks noChangeArrowheads="1"/>
              </p:cNvSpPr>
              <p:nvPr userDrawn="1"/>
            </p:nvSpPr>
            <p:spPr bwMode="auto">
              <a:xfrm>
                <a:off x="420" y="3506"/>
                <a:ext cx="6334" cy="4896"/>
              </a:xfrm>
              <a:prstGeom prst="rect">
                <a:avLst/>
              </a:prstGeom>
              <a:solidFill>
                <a:schemeClr val="bg1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1426" tIns="45710" rIns="91426" bIns="45710" anchor="ctr"/>
              <a:lstStyle/>
              <a:p>
                <a:pPr eaLnBrk="0" hangingPunct="0"/>
                <a:endParaRPr lang="en-US" sz="2400">
                  <a:latin typeface="Times" pitchFamily="18" charset="0"/>
                </a:endParaRPr>
              </a:p>
            </p:txBody>
          </p:sp>
          <p:sp>
            <p:nvSpPr>
              <p:cNvPr id="76" name="Rectangle 249"/>
              <p:cNvSpPr>
                <a:spLocks noChangeArrowheads="1"/>
              </p:cNvSpPr>
              <p:nvPr userDrawn="1"/>
            </p:nvSpPr>
            <p:spPr bwMode="auto">
              <a:xfrm flipV="1">
                <a:off x="423" y="4146"/>
                <a:ext cx="6327" cy="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Rectangle 250"/>
              <p:cNvSpPr>
                <a:spLocks noChangeArrowheads="1"/>
              </p:cNvSpPr>
              <p:nvPr userDrawn="1"/>
            </p:nvSpPr>
            <p:spPr bwMode="auto">
              <a:xfrm flipV="1">
                <a:off x="426" y="3517"/>
                <a:ext cx="6320" cy="629"/>
              </a:xfrm>
              <a:prstGeom prst="rect">
                <a:avLst/>
              </a:prstGeom>
              <a:solidFill>
                <a:srgbClr val="0D3268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Rectangle 251"/>
              <p:cNvSpPr>
                <a:spLocks noChangeArrowheads="1"/>
              </p:cNvSpPr>
              <p:nvPr userDrawn="1"/>
            </p:nvSpPr>
            <p:spPr bwMode="auto">
              <a:xfrm flipV="1">
                <a:off x="428" y="3517"/>
                <a:ext cx="6320" cy="34"/>
              </a:xfrm>
              <a:prstGeom prst="rect">
                <a:avLst/>
              </a:prstGeom>
              <a:solidFill>
                <a:srgbClr val="FF620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2pPr>
      <a:lvl3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3pPr>
      <a:lvl4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4pPr>
      <a:lvl5pPr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5pPr>
      <a:lvl6pPr marL="4572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6pPr>
      <a:lvl7pPr marL="9144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7pPr>
      <a:lvl8pPr marL="13716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8pPr>
      <a:lvl9pPr marL="1828800" algn="l" defTabSz="4389438" rtl="0" fontAlgn="base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 Narrow" pitchFamily="34" charset="0"/>
        </a:defRPr>
      </a:lvl9pPr>
    </p:titleStyle>
    <p:bodyStyle>
      <a:lvl1pPr marL="1082675" indent="-1082675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2900" b="1">
          <a:solidFill>
            <a:srgbClr val="000000"/>
          </a:solidFill>
          <a:latin typeface="+mn-lt"/>
          <a:ea typeface="+mn-ea"/>
          <a:cs typeface="+mn-cs"/>
        </a:defRPr>
      </a:lvl1pPr>
      <a:lvl2pPr marL="2743200" indent="-1112838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2pPr>
      <a:lvl3pPr marL="4389438" indent="-109696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3pPr>
      <a:lvl4pPr marL="6027738" indent="-10906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4pPr>
      <a:lvl5pPr marL="76660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5pPr>
      <a:lvl6pPr marL="81232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6pPr>
      <a:lvl7pPr marL="85804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7pPr>
      <a:lvl8pPr marL="90376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8pPr>
      <a:lvl9pPr marL="9494838" indent="-1052513" algn="l" defTabSz="4389438" rtl="0" fontAlgn="base">
        <a:spcBef>
          <a:spcPct val="5000"/>
        </a:spcBef>
        <a:spcAft>
          <a:spcPct val="20000"/>
        </a:spcAft>
        <a:buClr>
          <a:schemeClr val="accent1"/>
        </a:buClr>
        <a:buSzPct val="135000"/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986" y="1318022"/>
            <a:ext cx="39501233" cy="548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986" y="7680722"/>
            <a:ext cx="39501233" cy="21725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986" y="30510956"/>
            <a:ext cx="10240433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B6034-6C6E-4F58-A8B1-D165FD42FE32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586" y="30510956"/>
            <a:ext cx="13898033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786" y="30510956"/>
            <a:ext cx="10240433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CE3F5-5043-4C9A-8A0C-15F965551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7.png"/><Relationship Id="rId18" Type="http://schemas.openxmlformats.org/officeDocument/2006/relationships/image" Target="../media/image13.jpeg"/><Relationship Id="rId3" Type="http://schemas.openxmlformats.org/officeDocument/2006/relationships/image" Target="../media/image1.png"/><Relationship Id="rId21" Type="http://schemas.openxmlformats.org/officeDocument/2006/relationships/image" Target="../media/image16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jpeg"/><Relationship Id="rId24" Type="http://schemas.openxmlformats.org/officeDocument/2006/relationships/image" Target="../media/image19.wmf"/><Relationship Id="rId5" Type="http://schemas.openxmlformats.org/officeDocument/2006/relationships/image" Target="../media/image3.jpeg"/><Relationship Id="rId15" Type="http://schemas.openxmlformats.org/officeDocument/2006/relationships/image" Target="../media/image9.png"/><Relationship Id="rId23" Type="http://schemas.openxmlformats.org/officeDocument/2006/relationships/image" Target="../media/image18.png"/><Relationship Id="rId19" Type="http://schemas.openxmlformats.org/officeDocument/2006/relationships/image" Target="../media/image14.png"/><Relationship Id="rId4" Type="http://schemas.openxmlformats.org/officeDocument/2006/relationships/image" Target="../media/image2.png"/><Relationship Id="rId14" Type="http://schemas.openxmlformats.org/officeDocument/2006/relationships/image" Target="../media/image8.png"/><Relationship Id="rId2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0984" y="415528"/>
            <a:ext cx="26456216" cy="1660922"/>
          </a:xfrm>
          <a:noFill/>
          <a:ln>
            <a:miter lim="800000"/>
            <a:headEnd/>
            <a:tailEnd/>
          </a:ln>
        </p:spPr>
        <p:txBody>
          <a:bodyPr vert="horz" wrap="square" lIns="91426" tIns="45710" rIns="91426" bIns="4571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8000" dirty="0"/>
              <a:t>The Cost of Fixing Hold Time Violations in Sub-threshold </a:t>
            </a:r>
            <a:r>
              <a:rPr lang="en-US" sz="8000" dirty="0" smtClean="0"/>
              <a:t>Circuits</a:t>
            </a:r>
            <a:br>
              <a:rPr lang="en-US" sz="8000" dirty="0" smtClean="0"/>
            </a:br>
            <a:r>
              <a:rPr lang="en-US" sz="6000" dirty="0" err="1" smtClean="0"/>
              <a:t>Yanqing</a:t>
            </a:r>
            <a:r>
              <a:rPr lang="en-US" sz="6000" dirty="0" smtClean="0"/>
              <a:t> Zhang, Benton Calhoun	</a:t>
            </a:r>
            <a:r>
              <a:rPr lang="en-US" sz="6000" dirty="0"/>
              <a:t>	 </a:t>
            </a:r>
            <a:r>
              <a:rPr lang="en-US" sz="6000" dirty="0" smtClean="0"/>
              <a:t>           University of Virginia</a:t>
            </a:r>
            <a:r>
              <a:rPr lang="en-US" sz="8000" b="0" i="1" dirty="0"/>
              <a:t/>
            </a:r>
            <a:br>
              <a:rPr lang="en-US" sz="8000" b="0" i="1" dirty="0"/>
            </a:br>
            <a:r>
              <a:rPr lang="en-US" sz="8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8800" dirty="0" smtClean="0">
                <a:latin typeface="Arial" pitchFamily="34" charset="0"/>
                <a:cs typeface="Arial" pitchFamily="34" charset="0"/>
              </a:rPr>
            </a:br>
            <a:endParaRPr lang="en-US" sz="8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538192" y="244029"/>
            <a:ext cx="3212328" cy="2044259"/>
            <a:chOff x="37759840" y="244029"/>
            <a:chExt cx="4825603" cy="2044259"/>
          </a:xfrm>
        </p:grpSpPr>
        <p:pic>
          <p:nvPicPr>
            <p:cNvPr id="8" name="Picture 7" descr="rot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83056" y="244029"/>
              <a:ext cx="2106051" cy="1221868"/>
            </a:xfrm>
            <a:prstGeom prst="rect">
              <a:avLst/>
            </a:prstGeom>
          </p:spPr>
        </p:pic>
        <p:pic>
          <p:nvPicPr>
            <p:cNvPr id="9" name="Picture 8" descr="uvalogowhite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759840" y="1369314"/>
              <a:ext cx="4825603" cy="918974"/>
            </a:xfrm>
            <a:prstGeom prst="rect">
              <a:avLst/>
            </a:prstGeom>
          </p:spPr>
        </p:pic>
      </p:grpSp>
      <p:sp>
        <p:nvSpPr>
          <p:cNvPr id="11" name="Rectangle 77"/>
          <p:cNvSpPr>
            <a:spLocks noChangeArrowheads="1"/>
          </p:cNvSpPr>
          <p:nvPr/>
        </p:nvSpPr>
        <p:spPr bwMode="auto">
          <a:xfrm>
            <a:off x="2202997" y="2725251"/>
            <a:ext cx="854544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6000" b="1" dirty="0" smtClean="0">
                <a:solidFill>
                  <a:schemeClr val="bg1"/>
                </a:solidFill>
              </a:rPr>
              <a:t>Motivation and Background</a:t>
            </a:r>
            <a:endParaRPr lang="en-US" sz="6000" b="1" dirty="0">
              <a:solidFill>
                <a:schemeClr val="bg1"/>
              </a:solidFill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9950390" y="4878996"/>
            <a:ext cx="7606799" cy="5845508"/>
            <a:chOff x="15164822" y="4627505"/>
            <a:chExt cx="5545952" cy="3968816"/>
          </a:xfrm>
        </p:grpSpPr>
        <p:grpSp>
          <p:nvGrpSpPr>
            <p:cNvPr id="10" name="Group 9"/>
            <p:cNvGrpSpPr/>
            <p:nvPr/>
          </p:nvGrpSpPr>
          <p:grpSpPr>
            <a:xfrm>
              <a:off x="15164822" y="4627505"/>
              <a:ext cx="5545952" cy="3968816"/>
              <a:chOff x="8503987" y="4217526"/>
              <a:chExt cx="4801100" cy="3355676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8503987" y="4217526"/>
                <a:ext cx="4801100" cy="3355676"/>
                <a:chOff x="-8077199" y="9550400"/>
                <a:chExt cx="8366126" cy="5503863"/>
              </a:xfrm>
            </p:grpSpPr>
            <p:grpSp>
              <p:nvGrpSpPr>
                <p:cNvPr id="16" name="Group 5"/>
                <p:cNvGrpSpPr>
                  <a:grpSpLocks/>
                </p:cNvGrpSpPr>
                <p:nvPr/>
              </p:nvGrpSpPr>
              <p:grpSpPr bwMode="auto">
                <a:xfrm>
                  <a:off x="-8077199" y="9550400"/>
                  <a:ext cx="8366126" cy="5503863"/>
                  <a:chOff x="178" y="512"/>
                  <a:chExt cx="5270" cy="3467"/>
                </a:xfrm>
              </p:grpSpPr>
              <p:sp>
                <p:nvSpPr>
                  <p:cNvPr id="25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562" y="3616"/>
                    <a:ext cx="4886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lIns="91165" tIns="45583" rIns="91165" bIns="45583"/>
                  <a:lstStyle/>
                  <a:p>
                    <a:endParaRPr lang="en-US" sz="6600"/>
                  </a:p>
                </p:txBody>
              </p:sp>
              <p:sp>
                <p:nvSpPr>
                  <p:cNvPr id="26" name="Line 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512"/>
                    <a:ext cx="0" cy="3097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lIns="91165" tIns="45583" rIns="91165" bIns="45583"/>
                  <a:lstStyle/>
                  <a:p>
                    <a:endParaRPr lang="en-US" sz="6600"/>
                  </a:p>
                </p:txBody>
              </p: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10" y="1912"/>
                    <a:ext cx="611" cy="275"/>
                  </a:xfrm>
                  <a:prstGeom prst="rect">
                    <a:avLst/>
                  </a:prstGeom>
                  <a:noFill/>
                  <a:ln w="57150" algn="ctr">
                    <a:noFill/>
                    <a:miter lim="800000"/>
                    <a:headEnd/>
                    <a:tailEnd/>
                  </a:ln>
                </p:spPr>
                <p:txBody>
                  <a:bodyPr wrap="none" lIns="91165" tIns="45583" rIns="91165" bIns="45583">
                    <a:spAutoFit/>
                  </a:bodyPr>
                  <a:lstStyle/>
                  <a:p>
                    <a:pPr marL="260350" indent="-260350" defTabSz="903288" eaLnBrk="0" hangingPunct="0">
                      <a:lnSpc>
                        <a:spcPct val="90000"/>
                      </a:lnSpc>
                      <a:spcBef>
                        <a:spcPct val="50000"/>
                      </a:spcBef>
                      <a:buClr>
                        <a:srgbClr val="000099"/>
                      </a:buClr>
                      <a:buSzPct val="75000"/>
                      <a:buFont typeface="Wingdings" pitchFamily="2" charset="2"/>
                      <a:buNone/>
                    </a:pPr>
                    <a:r>
                      <a:rPr lang="en-US" sz="2200" b="1" dirty="0">
                        <a:solidFill>
                          <a:srgbClr val="000099"/>
                        </a:solidFill>
                        <a:latin typeface="Arial" charset="0"/>
                      </a:rPr>
                      <a:t>Power</a:t>
                    </a:r>
                  </a:p>
                </p:txBody>
              </p:sp>
              <p:sp>
                <p:nvSpPr>
                  <p:cNvPr id="28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17" y="3744"/>
                    <a:ext cx="1323" cy="235"/>
                  </a:xfrm>
                  <a:prstGeom prst="rect">
                    <a:avLst/>
                  </a:prstGeom>
                  <a:noFill/>
                  <a:ln w="57150" algn="ctr">
                    <a:noFill/>
                    <a:miter lim="800000"/>
                    <a:headEnd/>
                    <a:tailEnd/>
                  </a:ln>
                </p:spPr>
                <p:txBody>
                  <a:bodyPr wrap="none" lIns="91165" tIns="45583" rIns="91165" bIns="45583">
                    <a:spAutoFit/>
                  </a:bodyPr>
                  <a:lstStyle/>
                  <a:p>
                    <a:pPr marL="260350" indent="-260350" defTabSz="903288" eaLnBrk="0" hangingPunct="0">
                      <a:lnSpc>
                        <a:spcPct val="90000"/>
                      </a:lnSpc>
                      <a:spcBef>
                        <a:spcPct val="50000"/>
                      </a:spcBef>
                      <a:buClr>
                        <a:srgbClr val="000099"/>
                      </a:buClr>
                      <a:buSzPct val="75000"/>
                      <a:buFont typeface="Wingdings" pitchFamily="2" charset="2"/>
                      <a:buNone/>
                    </a:pPr>
                    <a:r>
                      <a:rPr lang="en-US" sz="2200" b="1" dirty="0">
                        <a:solidFill>
                          <a:srgbClr val="000099"/>
                        </a:solidFill>
                        <a:latin typeface="Arial" charset="0"/>
                      </a:rPr>
                      <a:t>Performance</a:t>
                    </a:r>
                  </a:p>
                </p:txBody>
              </p:sp>
            </p:grpSp>
            <p:grpSp>
              <p:nvGrpSpPr>
                <p:cNvPr id="17" name="Group 10"/>
                <p:cNvGrpSpPr>
                  <a:grpSpLocks/>
                </p:cNvGrpSpPr>
                <p:nvPr/>
              </p:nvGrpSpPr>
              <p:grpSpPr bwMode="auto">
                <a:xfrm rot="5400000" flipH="1">
                  <a:off x="-3158698" y="10351984"/>
                  <a:ext cx="1648839" cy="1122035"/>
                  <a:chOff x="-120" y="3602"/>
                  <a:chExt cx="2278" cy="1664"/>
                </a:xfrm>
              </p:grpSpPr>
              <p:pic>
                <p:nvPicPr>
                  <p:cNvPr id="23" name="Picture 11" descr="phone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 rot="1832047">
                    <a:off x="-120" y="4182"/>
                    <a:ext cx="1641" cy="10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4" name="Freeform 12"/>
                  <p:cNvSpPr>
                    <a:spLocks/>
                  </p:cNvSpPr>
                  <p:nvPr/>
                </p:nvSpPr>
                <p:spPr bwMode="auto">
                  <a:xfrm>
                    <a:off x="1719" y="3602"/>
                    <a:ext cx="439" cy="384"/>
                  </a:xfrm>
                  <a:custGeom>
                    <a:avLst/>
                    <a:gdLst>
                      <a:gd name="T0" fmla="*/ 82 w 439"/>
                      <a:gd name="T1" fmla="*/ 128 h 384"/>
                      <a:gd name="T2" fmla="*/ 238 w 439"/>
                      <a:gd name="T3" fmla="*/ 101 h 384"/>
                      <a:gd name="T4" fmla="*/ 238 w 439"/>
                      <a:gd name="T5" fmla="*/ 210 h 384"/>
                      <a:gd name="T6" fmla="*/ 137 w 439"/>
                      <a:gd name="T7" fmla="*/ 265 h 384"/>
                      <a:gd name="T8" fmla="*/ 247 w 439"/>
                      <a:gd name="T9" fmla="*/ 384 h 384"/>
                      <a:gd name="T10" fmla="*/ 439 w 439"/>
                      <a:gd name="T11" fmla="*/ 210 h 384"/>
                      <a:gd name="T12" fmla="*/ 366 w 439"/>
                      <a:gd name="T13" fmla="*/ 0 h 384"/>
                      <a:gd name="T14" fmla="*/ 0 w 439"/>
                      <a:gd name="T15" fmla="*/ 55 h 38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439"/>
                      <a:gd name="T25" fmla="*/ 0 h 384"/>
                      <a:gd name="T26" fmla="*/ 439 w 439"/>
                      <a:gd name="T27" fmla="*/ 384 h 38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439" h="384">
                        <a:moveTo>
                          <a:pt x="82" y="128"/>
                        </a:moveTo>
                        <a:lnTo>
                          <a:pt x="238" y="101"/>
                        </a:lnTo>
                        <a:lnTo>
                          <a:pt x="238" y="210"/>
                        </a:lnTo>
                        <a:lnTo>
                          <a:pt x="137" y="265"/>
                        </a:lnTo>
                        <a:lnTo>
                          <a:pt x="247" y="384"/>
                        </a:lnTo>
                        <a:lnTo>
                          <a:pt x="439" y="210"/>
                        </a:lnTo>
                        <a:lnTo>
                          <a:pt x="366" y="0"/>
                        </a:lnTo>
                        <a:lnTo>
                          <a:pt x="0" y="55"/>
                        </a:lnTo>
                      </a:path>
                    </a:pathLst>
                  </a:custGeom>
                  <a:solidFill>
                    <a:schemeClr val="bg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en-US" sz="6600"/>
                  </a:p>
                </p:txBody>
              </p:sp>
            </p:grpSp>
          </p:grpSp>
          <p:pic>
            <p:nvPicPr>
              <p:cNvPr id="29" name="Picture 28" descr="Cartoon Laptop.JP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1811276" y="4445729"/>
                <a:ext cx="1256674" cy="943427"/>
              </a:xfrm>
              <a:prstGeom prst="rect">
                <a:avLst/>
              </a:prstGeom>
            </p:spPr>
          </p:pic>
          <p:pic>
            <p:nvPicPr>
              <p:cNvPr id="30" name="Picture 11" descr="http://www.tdsecurity.co.uk/images/montage-sensors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169280" y="5823123"/>
                <a:ext cx="1270444" cy="956009"/>
              </a:xfrm>
              <a:prstGeom prst="rect">
                <a:avLst/>
              </a:prstGeom>
              <a:noFill/>
            </p:spPr>
          </p:pic>
          <p:pic>
            <p:nvPicPr>
              <p:cNvPr id="31" name="Picture 41" descr="xray_with_implant"/>
              <p:cNvPicPr>
                <a:picLocks noChangeAspect="1" noChangeArrowheads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 bwMode="auto">
              <a:xfrm>
                <a:off x="9661322" y="5472010"/>
                <a:ext cx="810491" cy="43226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27" name="Cloud Callout 1026"/>
            <p:cNvSpPr/>
            <p:nvPr/>
          </p:nvSpPr>
          <p:spPr bwMode="auto">
            <a:xfrm flipH="1">
              <a:off x="16501709" y="4667821"/>
              <a:ext cx="2496213" cy="575275"/>
            </a:xfrm>
            <a:prstGeom prst="cloudCallout">
              <a:avLst>
                <a:gd name="adj1" fmla="val -30718"/>
                <a:gd name="adj2" fmla="val 8684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1301142" lon="21298860" rev="26213"/>
              </a:camera>
              <a:lightRig rig="threePt" dir="t"/>
            </a:scene3d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High end, decrease</a:t>
              </a:r>
            </a:p>
            <a:p>
              <a:pPr defTabSz="4389438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sz="1600" baseline="-25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DD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for lower power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21"/>
            <p:cNvSpPr>
              <a:spLocks noChangeArrowheads="1"/>
            </p:cNvSpPr>
            <p:nvPr/>
          </p:nvSpPr>
          <p:spPr bwMode="auto">
            <a:xfrm>
              <a:off x="19504683" y="6022719"/>
              <a:ext cx="412694" cy="42103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sz="6600"/>
            </a:p>
          </p:txBody>
        </p:sp>
        <p:sp>
          <p:nvSpPr>
            <p:cNvPr id="37" name="AutoShape 21"/>
            <p:cNvSpPr>
              <a:spLocks noChangeArrowheads="1"/>
            </p:cNvSpPr>
            <p:nvPr/>
          </p:nvSpPr>
          <p:spPr bwMode="auto">
            <a:xfrm>
              <a:off x="16460756" y="7636928"/>
              <a:ext cx="412694" cy="42103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sz="6600"/>
            </a:p>
          </p:txBody>
        </p:sp>
        <p:sp>
          <p:nvSpPr>
            <p:cNvPr id="42" name="Cloud Callout 41"/>
            <p:cNvSpPr/>
            <p:nvPr/>
          </p:nvSpPr>
          <p:spPr bwMode="auto">
            <a:xfrm flipH="1">
              <a:off x="17432664" y="6955252"/>
              <a:ext cx="2642590" cy="575275"/>
            </a:xfrm>
            <a:prstGeom prst="cloudCallout">
              <a:avLst>
                <a:gd name="adj1" fmla="val 46252"/>
                <a:gd name="adj2" fmla="val -133059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1301142" lon="21298860" rev="26213"/>
              </a:camera>
              <a:lightRig rig="threePt" dir="t"/>
            </a:scene3d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Low end, sub-threshold for increased lifetime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" name="Rectangle 1018"/>
          <p:cNvSpPr>
            <a:spLocks noChangeArrowheads="1"/>
          </p:cNvSpPr>
          <p:nvPr/>
        </p:nvSpPr>
        <p:spPr bwMode="auto">
          <a:xfrm>
            <a:off x="19121196" y="4116731"/>
            <a:ext cx="7105860" cy="781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Hold time important! 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Shift register structures in computer architecture, e.g. re-order buffer, result bus reservation, etc.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Test structures, e.g. scan chains</a:t>
            </a:r>
          </a:p>
          <a:p>
            <a:pPr lvl="1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Much more problematic in sub-threshold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More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susceptible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to effects of process variations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Long variation distribution tail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Effects clock skew, slew, and logic delay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Largely un-correlated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en-US" sz="2200" dirty="0" smtClean="0">
                <a:solidFill>
                  <a:schemeClr val="accent1"/>
                </a:solidFill>
                <a:latin typeface="Arial" pitchFamily="34" charset="0"/>
                <a:sym typeface="Wingdings" pitchFamily="2" charset="2"/>
              </a:rPr>
              <a:t>higher chance of failure!</a:t>
            </a:r>
            <a:endParaRPr lang="en-US" sz="2200" dirty="0" smtClean="0">
              <a:latin typeface="Arial" pitchFamily="34" charset="0"/>
            </a:endParaRP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endParaRPr lang="en-US" sz="2200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Conventional methods adequate?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Improving clock network costs power/energy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Excessive hold buffer insertion costly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/>
                </a:solidFill>
                <a:latin typeface="Arial" pitchFamily="34" charset="0"/>
              </a:rPr>
              <a:t>Could undermine purpose of low power</a:t>
            </a:r>
          </a:p>
        </p:txBody>
      </p:sp>
      <p:grpSp>
        <p:nvGrpSpPr>
          <p:cNvPr id="1038" name="Group 1037"/>
          <p:cNvGrpSpPr/>
          <p:nvPr/>
        </p:nvGrpSpPr>
        <p:grpSpPr>
          <a:xfrm>
            <a:off x="35174426" y="5676660"/>
            <a:ext cx="6006491" cy="4479437"/>
            <a:chOff x="22877770" y="8046892"/>
            <a:chExt cx="4999026" cy="3472010"/>
          </a:xfrm>
        </p:grpSpPr>
        <p:grpSp>
          <p:nvGrpSpPr>
            <p:cNvPr id="1037" name="Group 1036"/>
            <p:cNvGrpSpPr/>
            <p:nvPr/>
          </p:nvGrpSpPr>
          <p:grpSpPr>
            <a:xfrm>
              <a:off x="22877770" y="8046892"/>
              <a:ext cx="4770070" cy="3472010"/>
              <a:chOff x="23540978" y="8754073"/>
              <a:chExt cx="2835092" cy="2424113"/>
            </a:xfrm>
          </p:grpSpPr>
          <p:grpSp>
            <p:nvGrpSpPr>
              <p:cNvPr id="53" name="Group 52"/>
              <p:cNvGrpSpPr>
                <a:grpSpLocks/>
              </p:cNvGrpSpPr>
              <p:nvPr/>
            </p:nvGrpSpPr>
            <p:grpSpPr bwMode="auto">
              <a:xfrm>
                <a:off x="23814028" y="9371611"/>
                <a:ext cx="355600" cy="474662"/>
                <a:chOff x="4605" y="6302"/>
                <a:chExt cx="561" cy="748"/>
              </a:xfrm>
            </p:grpSpPr>
            <p:sp>
              <p:nvSpPr>
                <p:cNvPr id="86" name="Rectangle 85"/>
                <p:cNvSpPr>
                  <a:spLocks noChangeArrowheads="1"/>
                </p:cNvSpPr>
                <p:nvPr/>
              </p:nvSpPr>
              <p:spPr bwMode="auto">
                <a:xfrm>
                  <a:off x="4605" y="6302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2857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4704" y="6863"/>
                  <a:ext cx="374" cy="187"/>
                </a:xfrm>
                <a:custGeom>
                  <a:avLst/>
                  <a:gdLst>
                    <a:gd name="T0" fmla="*/ 0 w 374"/>
                    <a:gd name="T1" fmla="*/ 187 h 187"/>
                    <a:gd name="T2" fmla="*/ 187 w 374"/>
                    <a:gd name="T3" fmla="*/ 0 h 187"/>
                    <a:gd name="T4" fmla="*/ 374 w 374"/>
                    <a:gd name="T5" fmla="*/ 187 h 187"/>
                    <a:gd name="T6" fmla="*/ 0 60000 65536"/>
                    <a:gd name="T7" fmla="*/ 0 60000 65536"/>
                    <a:gd name="T8" fmla="*/ 0 60000 65536"/>
                    <a:gd name="T9" fmla="*/ 0 w 374"/>
                    <a:gd name="T10" fmla="*/ 0 h 187"/>
                    <a:gd name="T11" fmla="*/ 374 w 374"/>
                    <a:gd name="T12" fmla="*/ 187 h 18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54" name="Group 53"/>
              <p:cNvGrpSpPr>
                <a:grpSpLocks/>
              </p:cNvGrpSpPr>
              <p:nvPr/>
            </p:nvGrpSpPr>
            <p:grpSpPr bwMode="auto">
              <a:xfrm>
                <a:off x="25663465" y="9371611"/>
                <a:ext cx="355600" cy="474662"/>
                <a:chOff x="4605" y="6302"/>
                <a:chExt cx="561" cy="748"/>
              </a:xfrm>
            </p:grpSpPr>
            <p:sp>
              <p:nvSpPr>
                <p:cNvPr id="84" name="Rectangle 83"/>
                <p:cNvSpPr>
                  <a:spLocks noChangeArrowheads="1"/>
                </p:cNvSpPr>
                <p:nvPr/>
              </p:nvSpPr>
              <p:spPr bwMode="auto">
                <a:xfrm>
                  <a:off x="4605" y="6302"/>
                  <a:ext cx="561" cy="748"/>
                </a:xfrm>
                <a:prstGeom prst="rect">
                  <a:avLst/>
                </a:prstGeom>
                <a:solidFill>
                  <a:srgbClr val="FFFFFF"/>
                </a:solidFill>
                <a:ln w="2857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4704" y="6863"/>
                  <a:ext cx="374" cy="187"/>
                </a:xfrm>
                <a:custGeom>
                  <a:avLst/>
                  <a:gdLst>
                    <a:gd name="T0" fmla="*/ 0 w 374"/>
                    <a:gd name="T1" fmla="*/ 187 h 187"/>
                    <a:gd name="T2" fmla="*/ 187 w 374"/>
                    <a:gd name="T3" fmla="*/ 0 h 187"/>
                    <a:gd name="T4" fmla="*/ 374 w 374"/>
                    <a:gd name="T5" fmla="*/ 187 h 187"/>
                    <a:gd name="T6" fmla="*/ 0 60000 65536"/>
                    <a:gd name="T7" fmla="*/ 0 60000 65536"/>
                    <a:gd name="T8" fmla="*/ 0 60000 65536"/>
                    <a:gd name="T9" fmla="*/ 0 w 374"/>
                    <a:gd name="T10" fmla="*/ 0 h 187"/>
                    <a:gd name="T11" fmla="*/ 374 w 374"/>
                    <a:gd name="T12" fmla="*/ 187 h 18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 flipV="1">
                <a:off x="24171215" y="9417648"/>
                <a:ext cx="1482725" cy="46038"/>
              </a:xfrm>
              <a:custGeom>
                <a:avLst/>
                <a:gdLst>
                  <a:gd name="T0" fmla="*/ 0 w 1320800"/>
                  <a:gd name="T1" fmla="*/ 46682 h 45719"/>
                  <a:gd name="T2" fmla="*/ 2097192 w 1320800"/>
                  <a:gd name="T3" fmla="*/ 46682 h 45719"/>
                  <a:gd name="T4" fmla="*/ 0 60000 65536"/>
                  <a:gd name="T5" fmla="*/ 0 60000 65536"/>
                  <a:gd name="T6" fmla="*/ 0 w 1320800"/>
                  <a:gd name="T7" fmla="*/ 0 h 45719"/>
                  <a:gd name="T8" fmla="*/ 1320800 w 1320800"/>
                  <a:gd name="T9" fmla="*/ 45719 h 4571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20800" h="45719">
                    <a:moveTo>
                      <a:pt x="0" y="0"/>
                    </a:moveTo>
                    <a:lnTo>
                      <a:pt x="1320800" y="0"/>
                    </a:lnTo>
                  </a:path>
                </a:pathLst>
              </a:cu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23540978" y="9849448"/>
                <a:ext cx="447675" cy="508000"/>
              </a:xfrm>
              <a:custGeom>
                <a:avLst/>
                <a:gdLst>
                  <a:gd name="T0" fmla="*/ 448948 w 447040"/>
                  <a:gd name="T1" fmla="*/ 0 h 508000"/>
                  <a:gd name="T2" fmla="*/ 448948 w 447040"/>
                  <a:gd name="T3" fmla="*/ 508000 h 508000"/>
                  <a:gd name="T4" fmla="*/ 0 w 447040"/>
                  <a:gd name="T5" fmla="*/ 508000 h 508000"/>
                  <a:gd name="T6" fmla="*/ 0 60000 65536"/>
                  <a:gd name="T7" fmla="*/ 0 60000 65536"/>
                  <a:gd name="T8" fmla="*/ 0 60000 65536"/>
                  <a:gd name="T9" fmla="*/ 0 w 447040"/>
                  <a:gd name="T10" fmla="*/ 0 h 508000"/>
                  <a:gd name="T11" fmla="*/ 447040 w 447040"/>
                  <a:gd name="T12" fmla="*/ 508000 h 5080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47040" h="508000">
                    <a:moveTo>
                      <a:pt x="447040" y="0"/>
                    </a:moveTo>
                    <a:lnTo>
                      <a:pt x="447040" y="508000"/>
                    </a:lnTo>
                    <a:lnTo>
                      <a:pt x="0" y="508000"/>
                    </a:ln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23582253" y="9849448"/>
                <a:ext cx="2265362" cy="508000"/>
              </a:xfrm>
              <a:custGeom>
                <a:avLst/>
                <a:gdLst>
                  <a:gd name="T0" fmla="*/ 294706406 w 447040"/>
                  <a:gd name="T1" fmla="*/ 0 h 508000"/>
                  <a:gd name="T2" fmla="*/ 294706406 w 447040"/>
                  <a:gd name="T3" fmla="*/ 508000 h 508000"/>
                  <a:gd name="T4" fmla="*/ 0 w 447040"/>
                  <a:gd name="T5" fmla="*/ 508000 h 508000"/>
                  <a:gd name="T6" fmla="*/ 0 60000 65536"/>
                  <a:gd name="T7" fmla="*/ 0 60000 65536"/>
                  <a:gd name="T8" fmla="*/ 0 60000 65536"/>
                  <a:gd name="T9" fmla="*/ 0 w 447040"/>
                  <a:gd name="T10" fmla="*/ 0 h 508000"/>
                  <a:gd name="T11" fmla="*/ 447040 w 447040"/>
                  <a:gd name="T12" fmla="*/ 508000 h 5080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47040" h="508000">
                    <a:moveTo>
                      <a:pt x="447040" y="0"/>
                    </a:moveTo>
                    <a:lnTo>
                      <a:pt x="447040" y="508000"/>
                    </a:lnTo>
                    <a:lnTo>
                      <a:pt x="0" y="508000"/>
                    </a:ln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ounded Rectangle 57"/>
              <p:cNvSpPr>
                <a:spLocks noChangeArrowheads="1"/>
              </p:cNvSpPr>
              <p:nvPr/>
            </p:nvSpPr>
            <p:spPr bwMode="auto">
              <a:xfrm>
                <a:off x="24395053" y="10144723"/>
                <a:ext cx="914400" cy="40640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8575" algn="ctr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err="1">
                    <a:solidFill>
                      <a:srgbClr val="000000"/>
                    </a:solidFill>
                  </a:rPr>
                  <a:t>t</a:t>
                </a:r>
                <a:r>
                  <a:rPr lang="en-US" baseline="-25000" dirty="0" err="1">
                    <a:solidFill>
                      <a:srgbClr val="000000"/>
                    </a:solidFill>
                  </a:rPr>
                  <a:t>SKEW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9" name="Group 58"/>
              <p:cNvGrpSpPr>
                <a:grpSpLocks/>
              </p:cNvGrpSpPr>
              <p:nvPr/>
            </p:nvGrpSpPr>
            <p:grpSpPr bwMode="auto">
              <a:xfrm>
                <a:off x="25244365" y="9274773"/>
                <a:ext cx="325438" cy="369888"/>
                <a:chOff x="7439" y="8008"/>
                <a:chExt cx="700" cy="796"/>
              </a:xfrm>
            </p:grpSpPr>
            <p:sp>
              <p:nvSpPr>
                <p:cNvPr id="82" name="AutoShape 89"/>
                <p:cNvSpPr>
                  <a:spLocks noChangeArrowheads="1"/>
                </p:cNvSpPr>
                <p:nvPr/>
              </p:nvSpPr>
              <p:spPr bwMode="auto">
                <a:xfrm rot="5400000">
                  <a:off x="7320" y="8127"/>
                  <a:ext cx="796" cy="55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" name="Oval 82"/>
                <p:cNvSpPr>
                  <a:spLocks noChangeArrowheads="1"/>
                </p:cNvSpPr>
                <p:nvPr/>
              </p:nvSpPr>
              <p:spPr bwMode="auto">
                <a:xfrm>
                  <a:off x="7997" y="8335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0" name="Group 59"/>
              <p:cNvGrpSpPr>
                <a:grpSpLocks/>
              </p:cNvGrpSpPr>
              <p:nvPr/>
            </p:nvGrpSpPr>
            <p:grpSpPr bwMode="auto">
              <a:xfrm>
                <a:off x="24918918" y="9274773"/>
                <a:ext cx="327024" cy="369888"/>
                <a:chOff x="7439" y="8008"/>
                <a:chExt cx="700" cy="796"/>
              </a:xfrm>
            </p:grpSpPr>
            <p:sp>
              <p:nvSpPr>
                <p:cNvPr id="80" name="AutoShape 89"/>
                <p:cNvSpPr>
                  <a:spLocks noChangeArrowheads="1"/>
                </p:cNvSpPr>
                <p:nvPr/>
              </p:nvSpPr>
              <p:spPr bwMode="auto">
                <a:xfrm rot="5400000">
                  <a:off x="7320" y="8127"/>
                  <a:ext cx="796" cy="55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" name="Oval 80"/>
                <p:cNvSpPr>
                  <a:spLocks noChangeArrowheads="1"/>
                </p:cNvSpPr>
                <p:nvPr/>
              </p:nvSpPr>
              <p:spPr bwMode="auto">
                <a:xfrm>
                  <a:off x="7997" y="8335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1" name="Group 60"/>
              <p:cNvGrpSpPr>
                <a:grpSpLocks/>
              </p:cNvGrpSpPr>
              <p:nvPr/>
            </p:nvGrpSpPr>
            <p:grpSpPr bwMode="auto">
              <a:xfrm>
                <a:off x="24593480" y="9274773"/>
                <a:ext cx="327024" cy="369888"/>
                <a:chOff x="7439" y="8008"/>
                <a:chExt cx="700" cy="796"/>
              </a:xfrm>
            </p:grpSpPr>
            <p:sp>
              <p:nvSpPr>
                <p:cNvPr id="78" name="AutoShape 89"/>
                <p:cNvSpPr>
                  <a:spLocks noChangeArrowheads="1"/>
                </p:cNvSpPr>
                <p:nvPr/>
              </p:nvSpPr>
              <p:spPr bwMode="auto">
                <a:xfrm rot="5400000">
                  <a:off x="7320" y="8127"/>
                  <a:ext cx="796" cy="55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9" name="Oval 78"/>
                <p:cNvSpPr>
                  <a:spLocks noChangeArrowheads="1"/>
                </p:cNvSpPr>
                <p:nvPr/>
              </p:nvSpPr>
              <p:spPr bwMode="auto">
                <a:xfrm>
                  <a:off x="7997" y="8335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2" name="Group 61"/>
              <p:cNvGrpSpPr>
                <a:grpSpLocks/>
              </p:cNvGrpSpPr>
              <p:nvPr/>
            </p:nvGrpSpPr>
            <p:grpSpPr bwMode="auto">
              <a:xfrm>
                <a:off x="24258518" y="9274773"/>
                <a:ext cx="327024" cy="369888"/>
                <a:chOff x="7439" y="8008"/>
                <a:chExt cx="700" cy="796"/>
              </a:xfrm>
            </p:grpSpPr>
            <p:sp>
              <p:nvSpPr>
                <p:cNvPr id="76" name="AutoShape 89"/>
                <p:cNvSpPr>
                  <a:spLocks noChangeArrowheads="1"/>
                </p:cNvSpPr>
                <p:nvPr/>
              </p:nvSpPr>
              <p:spPr bwMode="auto">
                <a:xfrm rot="5400000">
                  <a:off x="7320" y="8127"/>
                  <a:ext cx="796" cy="55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" name="Oval 76"/>
                <p:cNvSpPr>
                  <a:spLocks noChangeArrowheads="1"/>
                </p:cNvSpPr>
                <p:nvPr/>
              </p:nvSpPr>
              <p:spPr bwMode="auto">
                <a:xfrm>
                  <a:off x="7997" y="8335"/>
                  <a:ext cx="142" cy="142"/>
                </a:xfrm>
                <a:prstGeom prst="ellipse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3" name="Group 62"/>
              <p:cNvGrpSpPr>
                <a:grpSpLocks/>
              </p:cNvGrpSpPr>
              <p:nvPr/>
            </p:nvGrpSpPr>
            <p:grpSpPr bwMode="auto">
              <a:xfrm>
                <a:off x="24309328" y="10659073"/>
                <a:ext cx="1108940" cy="519113"/>
                <a:chOff x="379" y="1885"/>
                <a:chExt cx="904" cy="372"/>
              </a:xfrm>
            </p:grpSpPr>
            <p:grpSp>
              <p:nvGrpSpPr>
                <p:cNvPr id="71" name="Group 70"/>
                <p:cNvGrpSpPr>
                  <a:grpSpLocks/>
                </p:cNvGrpSpPr>
                <p:nvPr/>
              </p:nvGrpSpPr>
              <p:grpSpPr bwMode="auto">
                <a:xfrm>
                  <a:off x="570" y="1885"/>
                  <a:ext cx="713" cy="326"/>
                  <a:chOff x="444" y="1885"/>
                  <a:chExt cx="991" cy="326"/>
                </a:xfrm>
              </p:grpSpPr>
              <p:sp>
                <p:nvSpPr>
                  <p:cNvPr id="74" name="Freeform 73"/>
                  <p:cNvSpPr>
                    <a:spLocks/>
                  </p:cNvSpPr>
                  <p:nvPr/>
                </p:nvSpPr>
                <p:spPr bwMode="auto">
                  <a:xfrm>
                    <a:off x="444" y="1886"/>
                    <a:ext cx="132" cy="325"/>
                  </a:xfrm>
                  <a:custGeom>
                    <a:avLst/>
                    <a:gdLst>
                      <a:gd name="T0" fmla="*/ 0 w 352"/>
                      <a:gd name="T1" fmla="*/ 316 h 325"/>
                      <a:gd name="T2" fmla="*/ 1 w 352"/>
                      <a:gd name="T3" fmla="*/ 316 h 325"/>
                      <a:gd name="T4" fmla="*/ 4 w 352"/>
                      <a:gd name="T5" fmla="*/ 264 h 325"/>
                      <a:gd name="T6" fmla="*/ 6 w 352"/>
                      <a:gd name="T7" fmla="*/ 40 h 325"/>
                      <a:gd name="T8" fmla="*/ 7 w 352"/>
                      <a:gd name="T9" fmla="*/ 21 h 3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52"/>
                      <a:gd name="T16" fmla="*/ 0 h 325"/>
                      <a:gd name="T17" fmla="*/ 352 w 352"/>
                      <a:gd name="T18" fmla="*/ 325 h 3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52" h="325">
                        <a:moveTo>
                          <a:pt x="0" y="316"/>
                        </a:moveTo>
                        <a:cubicBezTo>
                          <a:pt x="10" y="320"/>
                          <a:pt x="20" y="325"/>
                          <a:pt x="51" y="316"/>
                        </a:cubicBezTo>
                        <a:cubicBezTo>
                          <a:pt x="82" y="307"/>
                          <a:pt x="144" y="310"/>
                          <a:pt x="186" y="264"/>
                        </a:cubicBezTo>
                        <a:cubicBezTo>
                          <a:pt x="228" y="218"/>
                          <a:pt x="273" y="80"/>
                          <a:pt x="301" y="40"/>
                        </a:cubicBezTo>
                        <a:cubicBezTo>
                          <a:pt x="329" y="0"/>
                          <a:pt x="340" y="10"/>
                          <a:pt x="352" y="21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5" name="Freeform 74"/>
                  <p:cNvSpPr>
                    <a:spLocks/>
                  </p:cNvSpPr>
                  <p:nvPr/>
                </p:nvSpPr>
                <p:spPr bwMode="auto">
                  <a:xfrm flipH="1">
                    <a:off x="540" y="1885"/>
                    <a:ext cx="895" cy="325"/>
                  </a:xfrm>
                  <a:custGeom>
                    <a:avLst/>
                    <a:gdLst>
                      <a:gd name="T0" fmla="*/ 0 w 352"/>
                      <a:gd name="T1" fmla="*/ 316 h 325"/>
                      <a:gd name="T2" fmla="*/ 2141 w 352"/>
                      <a:gd name="T3" fmla="*/ 316 h 325"/>
                      <a:gd name="T4" fmla="*/ 7778 w 352"/>
                      <a:gd name="T5" fmla="*/ 264 h 325"/>
                      <a:gd name="T6" fmla="*/ 12573 w 352"/>
                      <a:gd name="T7" fmla="*/ 40 h 325"/>
                      <a:gd name="T8" fmla="*/ 14714 w 352"/>
                      <a:gd name="T9" fmla="*/ 21 h 3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52"/>
                      <a:gd name="T16" fmla="*/ 0 h 325"/>
                      <a:gd name="T17" fmla="*/ 352 w 352"/>
                      <a:gd name="T18" fmla="*/ 325 h 3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52" h="325">
                        <a:moveTo>
                          <a:pt x="0" y="316"/>
                        </a:moveTo>
                        <a:cubicBezTo>
                          <a:pt x="10" y="320"/>
                          <a:pt x="20" y="325"/>
                          <a:pt x="51" y="316"/>
                        </a:cubicBezTo>
                        <a:cubicBezTo>
                          <a:pt x="82" y="307"/>
                          <a:pt x="144" y="310"/>
                          <a:pt x="186" y="264"/>
                        </a:cubicBezTo>
                        <a:cubicBezTo>
                          <a:pt x="228" y="218"/>
                          <a:pt x="273" y="80"/>
                          <a:pt x="301" y="40"/>
                        </a:cubicBezTo>
                        <a:cubicBezTo>
                          <a:pt x="329" y="0"/>
                          <a:pt x="340" y="10"/>
                          <a:pt x="352" y="21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72" name="Rectangle 71"/>
                <p:cNvSpPr>
                  <a:spLocks noChangeArrowheads="1"/>
                </p:cNvSpPr>
                <p:nvPr/>
              </p:nvSpPr>
              <p:spPr bwMode="auto">
                <a:xfrm>
                  <a:off x="379" y="2190"/>
                  <a:ext cx="70" cy="6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3" name="Rectangle 72"/>
                <p:cNvSpPr>
                  <a:spLocks noChangeArrowheads="1"/>
                </p:cNvSpPr>
                <p:nvPr/>
              </p:nvSpPr>
              <p:spPr bwMode="auto">
                <a:xfrm>
                  <a:off x="859" y="2173"/>
                  <a:ext cx="70" cy="6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64" name="Group 63"/>
              <p:cNvGrpSpPr>
                <a:grpSpLocks/>
              </p:cNvGrpSpPr>
              <p:nvPr/>
            </p:nvGrpSpPr>
            <p:grpSpPr bwMode="auto">
              <a:xfrm>
                <a:off x="23699728" y="8754073"/>
                <a:ext cx="1108940" cy="519113"/>
                <a:chOff x="379" y="1885"/>
                <a:chExt cx="904" cy="372"/>
              </a:xfrm>
            </p:grpSpPr>
            <p:grpSp>
              <p:nvGrpSpPr>
                <p:cNvPr id="66" name="Group 65"/>
                <p:cNvGrpSpPr>
                  <a:grpSpLocks/>
                </p:cNvGrpSpPr>
                <p:nvPr/>
              </p:nvGrpSpPr>
              <p:grpSpPr bwMode="auto">
                <a:xfrm>
                  <a:off x="570" y="1885"/>
                  <a:ext cx="713" cy="326"/>
                  <a:chOff x="444" y="1885"/>
                  <a:chExt cx="991" cy="326"/>
                </a:xfrm>
              </p:grpSpPr>
              <p:sp>
                <p:nvSpPr>
                  <p:cNvPr id="69" name="Freeform 68"/>
                  <p:cNvSpPr>
                    <a:spLocks/>
                  </p:cNvSpPr>
                  <p:nvPr/>
                </p:nvSpPr>
                <p:spPr bwMode="auto">
                  <a:xfrm>
                    <a:off x="444" y="1886"/>
                    <a:ext cx="132" cy="325"/>
                  </a:xfrm>
                  <a:custGeom>
                    <a:avLst/>
                    <a:gdLst>
                      <a:gd name="T0" fmla="*/ 0 w 352"/>
                      <a:gd name="T1" fmla="*/ 316 h 325"/>
                      <a:gd name="T2" fmla="*/ 1 w 352"/>
                      <a:gd name="T3" fmla="*/ 316 h 325"/>
                      <a:gd name="T4" fmla="*/ 4 w 352"/>
                      <a:gd name="T5" fmla="*/ 264 h 325"/>
                      <a:gd name="T6" fmla="*/ 6 w 352"/>
                      <a:gd name="T7" fmla="*/ 40 h 325"/>
                      <a:gd name="T8" fmla="*/ 7 w 352"/>
                      <a:gd name="T9" fmla="*/ 21 h 3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52"/>
                      <a:gd name="T16" fmla="*/ 0 h 325"/>
                      <a:gd name="T17" fmla="*/ 352 w 352"/>
                      <a:gd name="T18" fmla="*/ 325 h 3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52" h="325">
                        <a:moveTo>
                          <a:pt x="0" y="316"/>
                        </a:moveTo>
                        <a:cubicBezTo>
                          <a:pt x="10" y="320"/>
                          <a:pt x="20" y="325"/>
                          <a:pt x="51" y="316"/>
                        </a:cubicBezTo>
                        <a:cubicBezTo>
                          <a:pt x="82" y="307"/>
                          <a:pt x="144" y="310"/>
                          <a:pt x="186" y="264"/>
                        </a:cubicBezTo>
                        <a:cubicBezTo>
                          <a:pt x="228" y="218"/>
                          <a:pt x="273" y="80"/>
                          <a:pt x="301" y="40"/>
                        </a:cubicBezTo>
                        <a:cubicBezTo>
                          <a:pt x="329" y="0"/>
                          <a:pt x="340" y="10"/>
                          <a:pt x="352" y="21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0" name="Freeform 69"/>
                  <p:cNvSpPr>
                    <a:spLocks/>
                  </p:cNvSpPr>
                  <p:nvPr/>
                </p:nvSpPr>
                <p:spPr bwMode="auto">
                  <a:xfrm flipH="1">
                    <a:off x="540" y="1885"/>
                    <a:ext cx="895" cy="325"/>
                  </a:xfrm>
                  <a:custGeom>
                    <a:avLst/>
                    <a:gdLst>
                      <a:gd name="T0" fmla="*/ 0 w 352"/>
                      <a:gd name="T1" fmla="*/ 316 h 325"/>
                      <a:gd name="T2" fmla="*/ 2141 w 352"/>
                      <a:gd name="T3" fmla="*/ 316 h 325"/>
                      <a:gd name="T4" fmla="*/ 7778 w 352"/>
                      <a:gd name="T5" fmla="*/ 264 h 325"/>
                      <a:gd name="T6" fmla="*/ 12573 w 352"/>
                      <a:gd name="T7" fmla="*/ 40 h 325"/>
                      <a:gd name="T8" fmla="*/ 14714 w 352"/>
                      <a:gd name="T9" fmla="*/ 21 h 3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52"/>
                      <a:gd name="T16" fmla="*/ 0 h 325"/>
                      <a:gd name="T17" fmla="*/ 352 w 352"/>
                      <a:gd name="T18" fmla="*/ 325 h 32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52" h="325">
                        <a:moveTo>
                          <a:pt x="0" y="316"/>
                        </a:moveTo>
                        <a:cubicBezTo>
                          <a:pt x="10" y="320"/>
                          <a:pt x="20" y="325"/>
                          <a:pt x="51" y="316"/>
                        </a:cubicBezTo>
                        <a:cubicBezTo>
                          <a:pt x="82" y="307"/>
                          <a:pt x="144" y="310"/>
                          <a:pt x="186" y="264"/>
                        </a:cubicBezTo>
                        <a:cubicBezTo>
                          <a:pt x="228" y="218"/>
                          <a:pt x="273" y="80"/>
                          <a:pt x="301" y="40"/>
                        </a:cubicBezTo>
                        <a:cubicBezTo>
                          <a:pt x="329" y="0"/>
                          <a:pt x="340" y="10"/>
                          <a:pt x="352" y="21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7" name="Rectangle 66"/>
                <p:cNvSpPr>
                  <a:spLocks noChangeArrowheads="1"/>
                </p:cNvSpPr>
                <p:nvPr/>
              </p:nvSpPr>
              <p:spPr bwMode="auto">
                <a:xfrm>
                  <a:off x="379" y="2190"/>
                  <a:ext cx="70" cy="6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" name="Rectangle 67"/>
                <p:cNvSpPr>
                  <a:spLocks noChangeArrowheads="1"/>
                </p:cNvSpPr>
                <p:nvPr/>
              </p:nvSpPr>
              <p:spPr bwMode="auto">
                <a:xfrm>
                  <a:off x="859" y="2173"/>
                  <a:ext cx="70" cy="6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5" name="TextBox 139"/>
              <p:cNvSpPr txBox="1">
                <a:spLocks noChangeArrowheads="1"/>
              </p:cNvSpPr>
              <p:nvPr/>
            </p:nvSpPr>
            <p:spPr bwMode="auto">
              <a:xfrm>
                <a:off x="24792794" y="8756413"/>
                <a:ext cx="1583276" cy="5900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200" dirty="0" smtClean="0">
                    <a:solidFill>
                      <a:srgbClr val="000000"/>
                    </a:solidFill>
                  </a:rPr>
                  <a:t>Excessive buffer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200" dirty="0" smtClean="0">
                    <a:solidFill>
                      <a:srgbClr val="000000"/>
                    </a:solidFill>
                  </a:rPr>
                  <a:t>insertion is COSTLY</a:t>
                </a:r>
                <a:endParaRPr lang="en-US" sz="22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9" name="TextBox 139"/>
            <p:cNvSpPr txBox="1">
              <a:spLocks noChangeArrowheads="1"/>
            </p:cNvSpPr>
            <p:nvPr/>
          </p:nvSpPr>
          <p:spPr bwMode="auto">
            <a:xfrm>
              <a:off x="25444335" y="10391397"/>
              <a:ext cx="2432461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dirty="0" smtClean="0">
                  <a:solidFill>
                    <a:srgbClr val="000000"/>
                  </a:solidFill>
                </a:rPr>
                <a:t>Clock network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dirty="0" smtClean="0">
                  <a:solidFill>
                    <a:srgbClr val="000000"/>
                  </a:solidFill>
                </a:rPr>
                <a:t>optimization is COSTLY</a:t>
              </a:r>
              <a:endParaRPr lang="en-US" sz="2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202997" y="4190646"/>
            <a:ext cx="7105860" cy="7815262"/>
            <a:chOff x="1088572" y="4078223"/>
            <a:chExt cx="7105860" cy="7815262"/>
          </a:xfrm>
        </p:grpSpPr>
        <p:sp>
          <p:nvSpPr>
            <p:cNvPr id="14" name="Rectangle 1018"/>
            <p:cNvSpPr>
              <a:spLocks noChangeArrowheads="1"/>
            </p:cNvSpPr>
            <p:nvPr/>
          </p:nvSpPr>
          <p:spPr bwMode="auto">
            <a:xfrm>
              <a:off x="1088572" y="4078223"/>
              <a:ext cx="7105860" cy="7815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r>
                <a:rPr lang="en-US" sz="2200" b="1" dirty="0" smtClean="0">
                  <a:solidFill>
                    <a:srgbClr val="000000"/>
                  </a:solidFill>
                  <a:latin typeface="Arial" pitchFamily="34" charset="0"/>
                </a:rPr>
                <a:t>Near- or sub-threshold circuits vital for low power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Power wall imminent for high end applications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Battery life/form factor constraint for low end</a:t>
              </a:r>
            </a:p>
            <a:p>
              <a:pPr lvl="1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endParaRPr lang="en-US" sz="22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r>
                <a:rPr lang="en-US" sz="2200" b="1" dirty="0" smtClean="0">
                  <a:solidFill>
                    <a:srgbClr val="000000"/>
                  </a:solidFill>
                  <a:latin typeface="Arial" pitchFamily="34" charset="0"/>
                </a:rPr>
                <a:t>New design problems in sub-threshold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Performance degradation</a:t>
              </a:r>
              <a:endParaRPr lang="en-US" sz="2200" baseline="-250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More </a:t>
              </a: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susceptible </a:t>
              </a: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to process variation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Smaller Ion/</a:t>
              </a:r>
              <a:r>
                <a:rPr lang="en-US" sz="2200" dirty="0" err="1" smtClean="0">
                  <a:solidFill>
                    <a:srgbClr val="000000"/>
                  </a:solidFill>
                  <a:latin typeface="Arial" pitchFamily="34" charset="0"/>
                </a:rPr>
                <a:t>Ioff</a:t>
              </a: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 –less noise tolerance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chemeClr val="accent1"/>
                  </a:solidFill>
                  <a:latin typeface="Arial" pitchFamily="34" charset="0"/>
                </a:rPr>
                <a:t>Different timing characteristics</a:t>
              </a:r>
            </a:p>
            <a:p>
              <a:pPr marL="1143000" lvl="3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chemeClr val="accent1"/>
                  </a:solidFill>
                  <a:latin typeface="Arial" pitchFamily="34" charset="0"/>
                </a:rPr>
                <a:t>Hold time one problem</a:t>
              </a:r>
            </a:p>
            <a:p>
              <a:pPr marL="8001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endParaRPr lang="en-US" sz="2200" dirty="0" smtClean="0">
                <a:solidFill>
                  <a:srgbClr val="FF0000"/>
                </a:solidFill>
                <a:latin typeface="Arial" pitchFamily="34" charset="0"/>
              </a:endParaRPr>
            </a:p>
            <a:p>
              <a:pPr lvl="1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endParaRPr lang="en-US" sz="2200" dirty="0" smtClean="0">
                <a:solidFill>
                  <a:srgbClr val="FF0000"/>
                </a:solidFill>
                <a:latin typeface="Arial" pitchFamily="34" charset="0"/>
              </a:endParaRPr>
            </a:p>
            <a:p>
              <a:pPr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r>
                <a:rPr lang="en-US" sz="2200" b="1" dirty="0" smtClean="0">
                  <a:solidFill>
                    <a:srgbClr val="000000"/>
                  </a:solidFill>
                  <a:latin typeface="Arial" pitchFamily="34" charset="0"/>
                </a:rPr>
                <a:t>Thus, need to analyze new design space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How to adapt to sub-threshold?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How to design in sub-threshold?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Other alternative methods needed?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Rectangle 117"/>
                <p:cNvSpPr/>
                <p:nvPr/>
              </p:nvSpPr>
              <p:spPr>
                <a:xfrm>
                  <a:off x="1454252" y="8313555"/>
                  <a:ext cx="4820872" cy="79579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𝑠𝑢𝑏</m:t>
                            </m:r>
                            <m:r>
                              <a:rPr lang="en-US" sz="22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200" i="1">
                                <a:latin typeface="Cambria Math"/>
                              </a:rPr>
                              <m:t>𝑉𝑡</m:t>
                            </m:r>
                          </m:sub>
                        </m:sSub>
                        <m:r>
                          <a:rPr lang="en-US" sz="220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°</m:t>
                            </m:r>
                          </m:sub>
                        </m:sSub>
                        <m:f>
                          <m:f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latin typeface="Cambria Math"/>
                              </a:rPr>
                              <m:t>𝑊</m:t>
                            </m:r>
                          </m:num>
                          <m:den>
                            <m:r>
                              <a:rPr lang="en-US" sz="2200" i="1">
                                <a:latin typeface="Cambria Math"/>
                              </a:rPr>
                              <m:t>𝐿</m:t>
                            </m:r>
                          </m:den>
                        </m:f>
                        <m:sSup>
                          <m:sSup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2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𝑔𝑠</m:t>
                                    </m:r>
                                  </m:sub>
                                </m:sSub>
                                <m:r>
                                  <a:rPr lang="en-US" sz="22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𝑡h</m:t>
                                    </m:r>
                                  </m:sub>
                                </m:sSub>
                                <m:r>
                                  <a:rPr lang="en-US" sz="22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200" i="1">
                                    <a:latin typeface="Cambria Math"/>
                                  </a:rPr>
                                  <m:t>𝜂</m:t>
                                </m:r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𝑑𝑠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200" i="1">
                                    <a:latin typeface="Cambria Math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  <m:r>
                          <a:rPr lang="en-US" sz="2200" i="1">
                            <a:latin typeface="Cambria Math"/>
                          </a:rPr>
                          <m:t>(1−</m:t>
                        </m:r>
                        <m:sSup>
                          <m:sSup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200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2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𝑑𝑠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  <m:r>
                          <a:rPr lang="en-US" sz="2200" i="1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18" name="Rectangle 1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4252" y="8313555"/>
                  <a:ext cx="4820872" cy="795795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Rectangle 77"/>
          <p:cNvSpPr>
            <a:spLocks noChangeArrowheads="1"/>
          </p:cNvSpPr>
          <p:nvPr/>
        </p:nvSpPr>
        <p:spPr bwMode="auto">
          <a:xfrm>
            <a:off x="2140794" y="12912426"/>
            <a:ext cx="1120790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6000" b="1" dirty="0" smtClean="0">
                <a:solidFill>
                  <a:schemeClr val="bg1"/>
                </a:solidFill>
              </a:rPr>
              <a:t>Tool </a:t>
            </a:r>
            <a:r>
              <a:rPr lang="en-US" sz="6000" b="1" dirty="0" smtClean="0">
                <a:solidFill>
                  <a:schemeClr val="bg1"/>
                </a:solidFill>
              </a:rPr>
              <a:t>Flow and Simulation Tes</a:t>
            </a:r>
            <a:r>
              <a:rPr lang="en-US" sz="6000" b="1" dirty="0" smtClean="0">
                <a:solidFill>
                  <a:schemeClr val="bg1"/>
                </a:solidFill>
              </a:rPr>
              <a:t>t Setup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98" name="Rectangle 1018"/>
          <p:cNvSpPr>
            <a:spLocks noChangeArrowheads="1"/>
          </p:cNvSpPr>
          <p:nvPr/>
        </p:nvSpPr>
        <p:spPr bwMode="auto">
          <a:xfrm>
            <a:off x="2202997" y="14502129"/>
            <a:ext cx="7105860" cy="781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45 nm PTM standard cell library used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High </a:t>
            </a: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Vt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 for low power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TT corner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Vt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 only variation (Gaussian distribution)</a:t>
            </a:r>
          </a:p>
          <a:p>
            <a:pPr lvl="1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Library characterization @operating condition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In </a:t>
            </a: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contrast to characterization @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nominal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V</a:t>
            </a:r>
            <a:r>
              <a:rPr lang="en-US" sz="20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 and then scaling V</a:t>
            </a:r>
            <a:r>
              <a:rPr lang="en-US" sz="2000" baseline="-25000" dirty="0" smtClean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 down</a:t>
            </a: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Characterized @</a:t>
            </a:r>
            <a:r>
              <a:rPr lang="en-US" sz="2400" dirty="0">
                <a:solidFill>
                  <a:srgbClr val="000000"/>
                </a:solidFill>
                <a:latin typeface="Arial" pitchFamily="34" charset="0"/>
              </a:rPr>
              <a:t> V</a:t>
            </a:r>
            <a:r>
              <a:rPr lang="en-US" sz="2400" baseline="-25000" dirty="0">
                <a:solidFill>
                  <a:srgbClr val="000000"/>
                </a:solidFill>
                <a:latin typeface="Arial" pitchFamily="34" charset="0"/>
              </a:rPr>
              <a:t>DD</a:t>
            </a:r>
            <a:r>
              <a:rPr lang="en-US" sz="2400" dirty="0">
                <a:solidFill>
                  <a:srgbClr val="000000"/>
                </a:solidFill>
                <a:latin typeface="Arial" pitchFamily="34" charset="0"/>
              </a:rPr>
              <a:t> = 0.35 V </a:t>
            </a: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Captures sub-threshold delays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Nominal margins</a:t>
            </a:r>
            <a:endParaRPr lang="en-US" sz="2200" dirty="0" smtClean="0">
              <a:latin typeface="Arial" pitchFamily="34" charset="0"/>
            </a:endParaRP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endParaRPr lang="en-US" sz="2200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Standard synthesis flow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Synthesis, Place and Route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Power aware clock design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</a:rPr>
              <a:t>Simplified delay model for simulation, wire RCs not accounted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9531889" y="14152519"/>
            <a:ext cx="4840105" cy="7597869"/>
            <a:chOff x="9531889" y="14370229"/>
            <a:chExt cx="4840105" cy="7597869"/>
          </a:xfrm>
        </p:grpSpPr>
        <p:sp>
          <p:nvSpPr>
            <p:cNvPr id="128" name="Rounded Rectangle 127"/>
            <p:cNvSpPr/>
            <p:nvPr/>
          </p:nvSpPr>
          <p:spPr>
            <a:xfrm>
              <a:off x="9531889" y="17280905"/>
              <a:ext cx="4840105" cy="2076231"/>
            </a:xfrm>
            <a:prstGeom prst="roundRect">
              <a:avLst/>
            </a:prstGeom>
            <a:solidFill>
              <a:schemeClr val="bg1">
                <a:alpha val="0"/>
              </a:schemeClr>
            </a:solidFill>
            <a:ln w="444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9531889" y="14370229"/>
              <a:ext cx="4840105" cy="2471859"/>
              <a:chOff x="37532850" y="4040913"/>
              <a:chExt cx="4840105" cy="2471859"/>
            </a:xfrm>
          </p:grpSpPr>
          <p:pic>
            <p:nvPicPr>
              <p:cNvPr id="1044" name="Picture 7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876171" y="4561961"/>
                <a:ext cx="4207434" cy="1866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55" name="Group 1054"/>
              <p:cNvGrpSpPr/>
              <p:nvPr/>
            </p:nvGrpSpPr>
            <p:grpSpPr>
              <a:xfrm>
                <a:off x="37532850" y="4040913"/>
                <a:ext cx="4840105" cy="2471859"/>
                <a:chOff x="37532850" y="4040913"/>
                <a:chExt cx="4840105" cy="2471859"/>
              </a:xfrm>
            </p:grpSpPr>
            <p:sp>
              <p:nvSpPr>
                <p:cNvPr id="104" name="Rounded Rectangle 103"/>
                <p:cNvSpPr/>
                <p:nvPr/>
              </p:nvSpPr>
              <p:spPr>
                <a:xfrm>
                  <a:off x="37532850" y="4436541"/>
                  <a:ext cx="4840105" cy="2076231"/>
                </a:xfrm>
                <a:prstGeom prst="roundRect">
                  <a:avLst/>
                </a:prstGeom>
                <a:solidFill>
                  <a:schemeClr val="bg1">
                    <a:alpha val="0"/>
                  </a:schemeClr>
                </a:solidFill>
                <a:ln w="44450" cmpd="sng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400" dirty="0">
                    <a:solidFill>
                      <a:schemeClr val="tx1"/>
                    </a:solidFill>
                    <a:latin typeface="Courier New" pitchFamily="49" charset="0"/>
                    <a:cs typeface="Courier New" pitchFamily="49" charset="0"/>
                  </a:endParaRPr>
                </a:p>
              </p:txBody>
            </p:sp>
            <p:sp>
              <p:nvSpPr>
                <p:cNvPr id="1046" name="TextBox 1045"/>
                <p:cNvSpPr txBox="1"/>
                <p:nvPr/>
              </p:nvSpPr>
              <p:spPr>
                <a:xfrm>
                  <a:off x="38620287" y="4040913"/>
                  <a:ext cx="2565994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200" dirty="0" smtClean="0"/>
                    <a:t>Standard Cell Library</a:t>
                  </a:r>
                  <a:endParaRPr lang="en-US" sz="2200" dirty="0"/>
                </a:p>
              </p:txBody>
            </p:sp>
          </p:grpSp>
        </p:grpSp>
        <p:grpSp>
          <p:nvGrpSpPr>
            <p:cNvPr id="32" name="Group 31"/>
            <p:cNvGrpSpPr/>
            <p:nvPr/>
          </p:nvGrpSpPr>
          <p:grpSpPr>
            <a:xfrm>
              <a:off x="9568949" y="16905930"/>
              <a:ext cx="4628648" cy="2250575"/>
              <a:chOff x="37566600" y="7052864"/>
              <a:chExt cx="4628648" cy="2250575"/>
            </a:xfrm>
          </p:grpSpPr>
          <p:grpSp>
            <p:nvGrpSpPr>
              <p:cNvPr id="1049" name="Group 1048"/>
              <p:cNvGrpSpPr/>
              <p:nvPr/>
            </p:nvGrpSpPr>
            <p:grpSpPr>
              <a:xfrm>
                <a:off x="40284284" y="7628472"/>
                <a:ext cx="1910964" cy="1674967"/>
                <a:chOff x="40055684" y="7266522"/>
                <a:chExt cx="1910964" cy="1674967"/>
              </a:xfrm>
            </p:grpSpPr>
            <p:sp>
              <p:nvSpPr>
                <p:cNvPr id="112" name="Rectangle 111"/>
                <p:cNvSpPr/>
                <p:nvPr/>
              </p:nvSpPr>
              <p:spPr bwMode="auto">
                <a:xfrm>
                  <a:off x="40055684" y="7266522"/>
                  <a:ext cx="1606164" cy="1370167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438943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endParaRPr>
                </a:p>
              </p:txBody>
            </p:sp>
            <p:sp>
              <p:nvSpPr>
                <p:cNvPr id="113" name="Rectangle 112"/>
                <p:cNvSpPr/>
                <p:nvPr/>
              </p:nvSpPr>
              <p:spPr bwMode="auto">
                <a:xfrm>
                  <a:off x="40208084" y="7418922"/>
                  <a:ext cx="1606164" cy="1370167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438943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 bwMode="auto">
                <a:xfrm>
                  <a:off x="40360484" y="7571322"/>
                  <a:ext cx="1606164" cy="1370167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4389438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Cells.lib</a:t>
                  </a:r>
                  <a:endParaRPr lang="en-US" sz="2200" dirty="0" smtClean="0"/>
                </a:p>
                <a:p>
                  <a:pPr marL="0" marR="0" indent="0" defTabSz="4389438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22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Timing_arc</a:t>
                  </a:r>
                  <a:r>
                    <a:rPr kumimoji="0" lang="en-US" sz="2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:</a:t>
                  </a:r>
                </a:p>
                <a:p>
                  <a:pPr marL="0" marR="0" indent="0" defTabSz="4389438" rtl="0" eaLnBrk="1" fontAlgn="base" latinLnBrk="0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2200" dirty="0" err="1" smtClean="0"/>
                    <a:t>Delay_value</a:t>
                  </a:r>
                  <a:r>
                    <a:rPr kumimoji="0" lang="en-US" sz="2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</a:rPr>
                    <a:t> </a:t>
                  </a:r>
                </a:p>
                <a:p>
                  <a:pPr marL="0" marR="0" indent="0" algn="ctr" defTabSz="438943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Narrow" pitchFamily="34" charset="0"/>
                  </a:endParaRPr>
                </a:p>
              </p:txBody>
            </p:sp>
          </p:grpSp>
          <p:grpSp>
            <p:nvGrpSpPr>
              <p:cNvPr id="1052" name="Group 1051"/>
              <p:cNvGrpSpPr/>
              <p:nvPr/>
            </p:nvGrpSpPr>
            <p:grpSpPr>
              <a:xfrm>
                <a:off x="37566600" y="8022628"/>
                <a:ext cx="2076812" cy="893264"/>
                <a:chOff x="37909500" y="7717828"/>
                <a:chExt cx="2076812" cy="893264"/>
              </a:xfrm>
            </p:grpSpPr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050" name="Rectangle 1049"/>
                    <p:cNvSpPr/>
                    <p:nvPr/>
                  </p:nvSpPr>
                  <p:spPr>
                    <a:xfrm>
                      <a:off x="38420101" y="7717828"/>
                      <a:ext cx="1055610" cy="43088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</a:rPr>
                                  <m:t>𝑠𝑢𝑏</m:t>
                                </m:r>
                                <m:r>
                                  <a:rPr lang="en-US" sz="22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200" i="1">
                                    <a:latin typeface="Cambria Math"/>
                                  </a:rPr>
                                  <m:t>𝑉𝑡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200" dirty="0" smtClean="0"/>
                    </a:p>
                  </p:txBody>
                </p:sp>
              </mc:Choice>
              <mc:Fallback>
                <p:sp>
                  <p:nvSpPr>
                    <p:cNvPr id="1050" name="Rectangle 104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420101" y="7717828"/>
                      <a:ext cx="1055610" cy="430887"/>
                    </a:xfrm>
                    <a:prstGeom prst="rect">
                      <a:avLst/>
                    </a:prstGeom>
                    <a:blipFill rotWithShape="1">
                      <a:blip r:embed="rId14"/>
                      <a:stretch>
                        <a:fillRect l="-1149" b="-428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051" name="TextBox 1050"/>
                <p:cNvSpPr txBox="1"/>
                <p:nvPr/>
              </p:nvSpPr>
              <p:spPr>
                <a:xfrm>
                  <a:off x="37909500" y="8180205"/>
                  <a:ext cx="2076812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200" dirty="0" smtClean="0"/>
                    <a:t>@</a:t>
                  </a:r>
                  <a:r>
                    <a:rPr lang="en-US" sz="2000" dirty="0">
                      <a:solidFill>
                        <a:srgbClr val="000000"/>
                      </a:solidFill>
                      <a:latin typeface="Arial" pitchFamily="34" charset="0"/>
                    </a:rPr>
                    <a:t> V</a:t>
                  </a:r>
                  <a:r>
                    <a:rPr lang="en-US" sz="2000" baseline="-25000" dirty="0">
                      <a:solidFill>
                        <a:srgbClr val="000000"/>
                      </a:solidFill>
                      <a:latin typeface="Arial" pitchFamily="34" charset="0"/>
                    </a:rPr>
                    <a:t>DD</a:t>
                  </a:r>
                  <a:r>
                    <a:rPr lang="en-US" sz="2000" dirty="0">
                      <a:solidFill>
                        <a:srgbClr val="000000"/>
                      </a:solidFill>
                      <a:latin typeface="Arial" pitchFamily="34" charset="0"/>
                    </a:rPr>
                    <a:t> = 0.35 V</a:t>
                  </a:r>
                  <a:endParaRPr lang="en-US" sz="2200" dirty="0"/>
                </a:p>
              </p:txBody>
            </p:sp>
          </p:grpSp>
          <p:sp>
            <p:nvSpPr>
              <p:cNvPr id="1053" name="Right Arrow 1052"/>
              <p:cNvSpPr/>
              <p:nvPr/>
            </p:nvSpPr>
            <p:spPr bwMode="auto">
              <a:xfrm>
                <a:off x="39635617" y="8164544"/>
                <a:ext cx="502914" cy="524569"/>
              </a:xfrm>
              <a:prstGeom prst="rightArrow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38620287" y="7052864"/>
                <a:ext cx="286531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Library Characterization</a:t>
                </a:r>
                <a:endParaRPr lang="en-US" sz="2200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9531889" y="19477451"/>
              <a:ext cx="4840105" cy="2490647"/>
              <a:chOff x="37587786" y="9433885"/>
              <a:chExt cx="4840105" cy="2490647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37587786" y="9848301"/>
                <a:ext cx="4840105" cy="2076231"/>
                <a:chOff x="37587786" y="9619701"/>
                <a:chExt cx="4840105" cy="2076231"/>
              </a:xfrm>
            </p:grpSpPr>
            <p:sp>
              <p:nvSpPr>
                <p:cNvPr id="131" name="Rounded Rectangle 130"/>
                <p:cNvSpPr/>
                <p:nvPr/>
              </p:nvSpPr>
              <p:spPr>
                <a:xfrm>
                  <a:off x="37587786" y="9619701"/>
                  <a:ext cx="4840105" cy="2076231"/>
                </a:xfrm>
                <a:prstGeom prst="roundRect">
                  <a:avLst/>
                </a:prstGeom>
                <a:solidFill>
                  <a:schemeClr val="bg1">
                    <a:alpha val="0"/>
                  </a:schemeClr>
                </a:solidFill>
                <a:ln w="44450" cmpd="sng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400" dirty="0">
                    <a:solidFill>
                      <a:schemeClr val="tx1"/>
                    </a:solidFill>
                    <a:latin typeface="Courier New" pitchFamily="49" charset="0"/>
                    <a:cs typeface="Courier New" pitchFamily="49" charset="0"/>
                  </a:endParaRPr>
                </a:p>
              </p:txBody>
            </p:sp>
            <p:pic>
              <p:nvPicPr>
                <p:cNvPr id="126" name="Picture 125"/>
                <p:cNvPicPr/>
                <p:nvPr/>
              </p:nvPicPr>
              <p:blipFill>
                <a:blip r:embed="rId15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082979" y="9647690"/>
                  <a:ext cx="2000250" cy="202025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2" name="Picture 3"/>
                <p:cNvPicPr>
                  <a:picLocks noChangeAspect="1" noChangeArrowheads="1"/>
                </p:cNvPicPr>
                <p:nvPr/>
              </p:nvPicPr>
              <p:blipFill>
                <a:blip r:embed="rId16" cstate="print"/>
                <a:srcRect/>
                <a:stretch>
                  <a:fillRect/>
                </a:stretch>
              </p:blipFill>
              <p:spPr bwMode="auto">
                <a:xfrm>
                  <a:off x="37845129" y="10115348"/>
                  <a:ext cx="2009707" cy="11906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41" name="Straight Connector 40"/>
                <p:cNvCxnSpPr/>
                <p:nvPr/>
              </p:nvCxnSpPr>
              <p:spPr bwMode="auto">
                <a:xfrm>
                  <a:off x="39920642" y="9928356"/>
                  <a:ext cx="0" cy="1491917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7" name="TextBox 136"/>
              <p:cNvSpPr txBox="1"/>
              <p:nvPr/>
            </p:nvSpPr>
            <p:spPr>
              <a:xfrm>
                <a:off x="38326565" y="9433885"/>
                <a:ext cx="326331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Synthesis, Place and Route</a:t>
                </a:r>
              </a:p>
            </p:txBody>
          </p:sp>
        </p:grpSp>
      </p:grpSp>
      <p:sp>
        <p:nvSpPr>
          <p:cNvPr id="139" name="Rectangle 1018"/>
          <p:cNvSpPr>
            <a:spLocks noChangeArrowheads="1"/>
          </p:cNvSpPr>
          <p:nvPr/>
        </p:nvSpPr>
        <p:spPr bwMode="auto">
          <a:xfrm>
            <a:off x="14876050" y="14239451"/>
            <a:ext cx="7105860" cy="781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Monte-Carlo hold time simulations 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128 stage shift register as design under test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Each design case subject to 100 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iterations</a:t>
            </a:r>
          </a:p>
          <a:p>
            <a:pPr marL="1143000" lvl="2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Simulation time considerations</a:t>
            </a: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Sweep amount of buffer insertion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Hold constraint slowly increased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Place and route tool performs timing closure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Buffer penalty measured as power overhead needed to shift data from input to output of shift register</a:t>
            </a:r>
            <a:endParaRPr lang="en-US" sz="2200" dirty="0" smtClean="0">
              <a:latin typeface="Arial" pitchFamily="34" charset="0"/>
            </a:endParaRPr>
          </a:p>
          <a:p>
            <a:pPr marL="8001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endParaRPr lang="en-US" sz="2200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Sweep design of clock network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Both slew and skew are design variables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Clock tree synthesis also done by EDA tool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</a:rPr>
              <a:t>Clock overhead measured as power needed to shift </a:t>
            </a:r>
            <a:r>
              <a:rPr lang="en-US" sz="2200" dirty="0">
                <a:latin typeface="Arial" pitchFamily="34" charset="0"/>
              </a:rPr>
              <a:t>data from input to output of shift </a:t>
            </a:r>
            <a:r>
              <a:rPr lang="en-US" sz="2200" dirty="0" smtClean="0">
                <a:latin typeface="Arial" pitchFamily="34" charset="0"/>
              </a:rPr>
              <a:t>register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1396069" y="14273093"/>
            <a:ext cx="6012219" cy="4994808"/>
            <a:chOff x="36832345" y="3844391"/>
            <a:chExt cx="6012219" cy="4994808"/>
          </a:xfrm>
        </p:grpSpPr>
        <p:sp>
          <p:nvSpPr>
            <p:cNvPr id="88" name="Cloud 87"/>
            <p:cNvSpPr/>
            <p:nvPr/>
          </p:nvSpPr>
          <p:spPr bwMode="auto">
            <a:xfrm>
              <a:off x="38051586" y="4454737"/>
              <a:ext cx="1402659" cy="1158663"/>
            </a:xfrm>
            <a:prstGeom prst="cloud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39749501" y="4928377"/>
              <a:ext cx="598300" cy="679849"/>
              <a:chOff x="13930002" y="14557480"/>
              <a:chExt cx="598300" cy="679849"/>
            </a:xfrm>
          </p:grpSpPr>
          <p:sp>
            <p:nvSpPr>
              <p:cNvPr id="145" name="Rectangle 144"/>
              <p:cNvSpPr>
                <a:spLocks noChangeArrowheads="1"/>
              </p:cNvSpPr>
              <p:nvPr/>
            </p:nvSpPr>
            <p:spPr bwMode="auto">
              <a:xfrm>
                <a:off x="13930002" y="14557480"/>
                <a:ext cx="598300" cy="679849"/>
              </a:xfrm>
              <a:prstGeom prst="rect">
                <a:avLst/>
              </a:prstGeom>
              <a:solidFill>
                <a:srgbClr val="FFFFFF"/>
              </a:solidFill>
              <a:ln w="285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145"/>
              <p:cNvSpPr>
                <a:spLocks/>
              </p:cNvSpPr>
              <p:nvPr/>
            </p:nvSpPr>
            <p:spPr bwMode="auto">
              <a:xfrm>
                <a:off x="14035584" y="15067367"/>
                <a:ext cx="398867" cy="169962"/>
              </a:xfrm>
              <a:custGeom>
                <a:avLst/>
                <a:gdLst>
                  <a:gd name="T0" fmla="*/ 0 w 374"/>
                  <a:gd name="T1" fmla="*/ 187 h 187"/>
                  <a:gd name="T2" fmla="*/ 187 w 374"/>
                  <a:gd name="T3" fmla="*/ 0 h 187"/>
                  <a:gd name="T4" fmla="*/ 374 w 374"/>
                  <a:gd name="T5" fmla="*/ 187 h 187"/>
                  <a:gd name="T6" fmla="*/ 0 60000 65536"/>
                  <a:gd name="T7" fmla="*/ 0 60000 65536"/>
                  <a:gd name="T8" fmla="*/ 0 60000 65536"/>
                  <a:gd name="T9" fmla="*/ 0 w 374"/>
                  <a:gd name="T10" fmla="*/ 0 h 187"/>
                  <a:gd name="T11" fmla="*/ 374 w 374"/>
                  <a:gd name="T12" fmla="*/ 187 h 1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4" h="187">
                    <a:moveTo>
                      <a:pt x="0" y="187"/>
                    </a:moveTo>
                    <a:lnTo>
                      <a:pt x="187" y="0"/>
                    </a:lnTo>
                    <a:lnTo>
                      <a:pt x="374" y="187"/>
                    </a:ln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7243432" y="4928377"/>
              <a:ext cx="1058148" cy="679849"/>
              <a:chOff x="13184071" y="15024877"/>
              <a:chExt cx="1058148" cy="679849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13184071" y="15024877"/>
                <a:ext cx="598300" cy="679849"/>
                <a:chOff x="13930002" y="14557480"/>
                <a:chExt cx="598300" cy="679849"/>
              </a:xfrm>
            </p:grpSpPr>
            <p:sp>
              <p:nvSpPr>
                <p:cNvPr id="141" name="Rectangle 140"/>
                <p:cNvSpPr>
                  <a:spLocks noChangeArrowheads="1"/>
                </p:cNvSpPr>
                <p:nvPr/>
              </p:nvSpPr>
              <p:spPr bwMode="auto">
                <a:xfrm>
                  <a:off x="13930002" y="14557480"/>
                  <a:ext cx="598300" cy="679849"/>
                </a:xfrm>
                <a:prstGeom prst="rect">
                  <a:avLst/>
                </a:prstGeom>
                <a:solidFill>
                  <a:srgbClr val="FFFFFF"/>
                </a:solidFill>
                <a:ln w="2857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141"/>
                <p:cNvSpPr>
                  <a:spLocks/>
                </p:cNvSpPr>
                <p:nvPr/>
              </p:nvSpPr>
              <p:spPr bwMode="auto">
                <a:xfrm>
                  <a:off x="14035584" y="15067367"/>
                  <a:ext cx="398867" cy="169962"/>
                </a:xfrm>
                <a:custGeom>
                  <a:avLst/>
                  <a:gdLst>
                    <a:gd name="T0" fmla="*/ 0 w 374"/>
                    <a:gd name="T1" fmla="*/ 187 h 187"/>
                    <a:gd name="T2" fmla="*/ 187 w 374"/>
                    <a:gd name="T3" fmla="*/ 0 h 187"/>
                    <a:gd name="T4" fmla="*/ 374 w 374"/>
                    <a:gd name="T5" fmla="*/ 187 h 187"/>
                    <a:gd name="T6" fmla="*/ 0 60000 65536"/>
                    <a:gd name="T7" fmla="*/ 0 60000 65536"/>
                    <a:gd name="T8" fmla="*/ 0 60000 65536"/>
                    <a:gd name="T9" fmla="*/ 0 w 374"/>
                    <a:gd name="T10" fmla="*/ 0 h 187"/>
                    <a:gd name="T11" fmla="*/ 374 w 374"/>
                    <a:gd name="T12" fmla="*/ 187 h 18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4" h="187">
                      <a:moveTo>
                        <a:pt x="0" y="187"/>
                      </a:moveTo>
                      <a:lnTo>
                        <a:pt x="187" y="0"/>
                      </a:lnTo>
                      <a:lnTo>
                        <a:pt x="374" y="187"/>
                      </a:ln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7" name="Freeform 146"/>
              <p:cNvSpPr>
                <a:spLocks/>
              </p:cNvSpPr>
              <p:nvPr/>
            </p:nvSpPr>
            <p:spPr bwMode="auto">
              <a:xfrm flipV="1">
                <a:off x="13782370" y="15055496"/>
                <a:ext cx="459849" cy="65939"/>
              </a:xfrm>
              <a:custGeom>
                <a:avLst/>
                <a:gdLst>
                  <a:gd name="T0" fmla="*/ 0 w 1320800"/>
                  <a:gd name="T1" fmla="*/ 46682 h 45719"/>
                  <a:gd name="T2" fmla="*/ 2097192 w 1320800"/>
                  <a:gd name="T3" fmla="*/ 46682 h 45719"/>
                  <a:gd name="T4" fmla="*/ 0 60000 65536"/>
                  <a:gd name="T5" fmla="*/ 0 60000 65536"/>
                  <a:gd name="T6" fmla="*/ 0 w 1320800"/>
                  <a:gd name="T7" fmla="*/ 0 h 45719"/>
                  <a:gd name="T8" fmla="*/ 1320800 w 1320800"/>
                  <a:gd name="T9" fmla="*/ 45719 h 4571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20800" h="45719">
                    <a:moveTo>
                      <a:pt x="0" y="0"/>
                    </a:moveTo>
                    <a:lnTo>
                      <a:pt x="1320800" y="0"/>
                    </a:lnTo>
                  </a:path>
                </a:pathLst>
              </a:cu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8" name="Freeform 147"/>
            <p:cNvSpPr>
              <a:spLocks/>
            </p:cNvSpPr>
            <p:nvPr/>
          </p:nvSpPr>
          <p:spPr bwMode="auto">
            <a:xfrm flipV="1">
              <a:off x="39301462" y="4975481"/>
              <a:ext cx="428989" cy="68980"/>
            </a:xfrm>
            <a:custGeom>
              <a:avLst/>
              <a:gdLst>
                <a:gd name="T0" fmla="*/ 0 w 1320800"/>
                <a:gd name="T1" fmla="*/ 46682 h 45719"/>
                <a:gd name="T2" fmla="*/ 2097192 w 1320800"/>
                <a:gd name="T3" fmla="*/ 46682 h 45719"/>
                <a:gd name="T4" fmla="*/ 0 60000 65536"/>
                <a:gd name="T5" fmla="*/ 0 60000 65536"/>
                <a:gd name="T6" fmla="*/ 0 w 1320800"/>
                <a:gd name="T7" fmla="*/ 0 h 45719"/>
                <a:gd name="T8" fmla="*/ 1320800 w 1320800"/>
                <a:gd name="T9" fmla="*/ 45719 h 457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0800" h="45719">
                  <a:moveTo>
                    <a:pt x="0" y="0"/>
                  </a:moveTo>
                  <a:lnTo>
                    <a:pt x="1320800" y="0"/>
                  </a:lnTo>
                </a:path>
              </a:pathLst>
            </a:cu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42036409" y="4904695"/>
              <a:ext cx="598300" cy="679849"/>
              <a:chOff x="13930002" y="14557480"/>
              <a:chExt cx="598300" cy="679849"/>
            </a:xfrm>
          </p:grpSpPr>
          <p:sp>
            <p:nvSpPr>
              <p:cNvPr id="150" name="Rectangle 149"/>
              <p:cNvSpPr>
                <a:spLocks noChangeArrowheads="1"/>
              </p:cNvSpPr>
              <p:nvPr/>
            </p:nvSpPr>
            <p:spPr bwMode="auto">
              <a:xfrm>
                <a:off x="13930002" y="14557480"/>
                <a:ext cx="598300" cy="679849"/>
              </a:xfrm>
              <a:prstGeom prst="rect">
                <a:avLst/>
              </a:prstGeom>
              <a:solidFill>
                <a:srgbClr val="FFFFFF"/>
              </a:solidFill>
              <a:ln w="285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14035584" y="15067367"/>
                <a:ext cx="398867" cy="169962"/>
              </a:xfrm>
              <a:custGeom>
                <a:avLst/>
                <a:gdLst>
                  <a:gd name="T0" fmla="*/ 0 w 374"/>
                  <a:gd name="T1" fmla="*/ 187 h 187"/>
                  <a:gd name="T2" fmla="*/ 187 w 374"/>
                  <a:gd name="T3" fmla="*/ 0 h 187"/>
                  <a:gd name="T4" fmla="*/ 374 w 374"/>
                  <a:gd name="T5" fmla="*/ 187 h 187"/>
                  <a:gd name="T6" fmla="*/ 0 60000 65536"/>
                  <a:gd name="T7" fmla="*/ 0 60000 65536"/>
                  <a:gd name="T8" fmla="*/ 0 60000 65536"/>
                  <a:gd name="T9" fmla="*/ 0 w 374"/>
                  <a:gd name="T10" fmla="*/ 0 h 187"/>
                  <a:gd name="T11" fmla="*/ 374 w 374"/>
                  <a:gd name="T12" fmla="*/ 187 h 1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4" h="187">
                    <a:moveTo>
                      <a:pt x="0" y="187"/>
                    </a:moveTo>
                    <a:lnTo>
                      <a:pt x="187" y="0"/>
                    </a:lnTo>
                    <a:lnTo>
                      <a:pt x="374" y="187"/>
                    </a:ln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2" name="Freeform 151"/>
            <p:cNvSpPr>
              <a:spLocks/>
            </p:cNvSpPr>
            <p:nvPr/>
          </p:nvSpPr>
          <p:spPr bwMode="auto">
            <a:xfrm flipV="1">
              <a:off x="40353923" y="4975482"/>
              <a:ext cx="209855" cy="65939"/>
            </a:xfrm>
            <a:custGeom>
              <a:avLst/>
              <a:gdLst>
                <a:gd name="T0" fmla="*/ 0 w 1320800"/>
                <a:gd name="T1" fmla="*/ 46682 h 45719"/>
                <a:gd name="T2" fmla="*/ 2097192 w 1320800"/>
                <a:gd name="T3" fmla="*/ 46682 h 45719"/>
                <a:gd name="T4" fmla="*/ 0 60000 65536"/>
                <a:gd name="T5" fmla="*/ 0 60000 65536"/>
                <a:gd name="T6" fmla="*/ 0 w 1320800"/>
                <a:gd name="T7" fmla="*/ 0 h 45719"/>
                <a:gd name="T8" fmla="*/ 1320800 w 1320800"/>
                <a:gd name="T9" fmla="*/ 45719 h 457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0800" h="45719">
                  <a:moveTo>
                    <a:pt x="0" y="0"/>
                  </a:moveTo>
                  <a:lnTo>
                    <a:pt x="1320800" y="0"/>
                  </a:lnTo>
                </a:path>
              </a:pathLst>
            </a:cu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 flipV="1">
              <a:off x="41826554" y="4975482"/>
              <a:ext cx="209855" cy="65939"/>
            </a:xfrm>
            <a:custGeom>
              <a:avLst/>
              <a:gdLst>
                <a:gd name="T0" fmla="*/ 0 w 1320800"/>
                <a:gd name="T1" fmla="*/ 46682 h 45719"/>
                <a:gd name="T2" fmla="*/ 2097192 w 1320800"/>
                <a:gd name="T3" fmla="*/ 46682 h 45719"/>
                <a:gd name="T4" fmla="*/ 0 60000 65536"/>
                <a:gd name="T5" fmla="*/ 0 60000 65536"/>
                <a:gd name="T6" fmla="*/ 0 w 1320800"/>
                <a:gd name="T7" fmla="*/ 0 h 45719"/>
                <a:gd name="T8" fmla="*/ 1320800 w 1320800"/>
                <a:gd name="T9" fmla="*/ 45719 h 457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0800" h="45719">
                  <a:moveTo>
                    <a:pt x="0" y="0"/>
                  </a:moveTo>
                  <a:lnTo>
                    <a:pt x="1320800" y="0"/>
                  </a:lnTo>
                </a:path>
              </a:pathLst>
            </a:cu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0663341" y="4784589"/>
              <a:ext cx="57096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dirty="0" smtClean="0"/>
                <a:t>......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1192124" y="4784589"/>
              <a:ext cx="57096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dirty="0" smtClean="0"/>
                <a:t>......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834128" y="5068676"/>
              <a:ext cx="270783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128 stages total</a:t>
              </a:r>
              <a:endParaRPr lang="en-US" sz="2200" dirty="0"/>
            </a:p>
          </p:txBody>
        </p:sp>
        <p:sp>
          <p:nvSpPr>
            <p:cNvPr id="161" name="AutoShape 89"/>
            <p:cNvSpPr>
              <a:spLocks noChangeArrowheads="1"/>
            </p:cNvSpPr>
            <p:nvPr/>
          </p:nvSpPr>
          <p:spPr bwMode="auto">
            <a:xfrm rot="5400000">
              <a:off x="38214718" y="4870692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2" name="AutoShape 89"/>
            <p:cNvSpPr>
              <a:spLocks noChangeArrowheads="1"/>
            </p:cNvSpPr>
            <p:nvPr/>
          </p:nvSpPr>
          <p:spPr bwMode="auto">
            <a:xfrm rot="5400000">
              <a:off x="38562259" y="4870692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3" name="AutoShape 89"/>
            <p:cNvSpPr>
              <a:spLocks noChangeArrowheads="1"/>
            </p:cNvSpPr>
            <p:nvPr/>
          </p:nvSpPr>
          <p:spPr bwMode="auto">
            <a:xfrm rot="5400000">
              <a:off x="38930559" y="4870692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sysDash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91" name="Straight Connector 90"/>
            <p:cNvCxnSpPr>
              <a:stCxn id="141" idx="2"/>
            </p:cNvCxnSpPr>
            <p:nvPr/>
          </p:nvCxnSpPr>
          <p:spPr bwMode="auto">
            <a:xfrm>
              <a:off x="37542582" y="5608226"/>
              <a:ext cx="0" cy="30484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2" name="Cloud Callout 91"/>
            <p:cNvSpPr/>
            <p:nvPr/>
          </p:nvSpPr>
          <p:spPr bwMode="auto">
            <a:xfrm>
              <a:off x="37387114" y="6467474"/>
              <a:ext cx="5191844" cy="2371725"/>
            </a:xfrm>
            <a:prstGeom prst="cloudCallout">
              <a:avLst>
                <a:gd name="adj1" fmla="val -41931"/>
                <a:gd name="adj2" fmla="val -6582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76" name="AutoShape 89"/>
            <p:cNvSpPr>
              <a:spLocks noChangeArrowheads="1"/>
            </p:cNvSpPr>
            <p:nvPr/>
          </p:nvSpPr>
          <p:spPr bwMode="auto">
            <a:xfrm>
              <a:off x="39796924" y="8416556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7503365" y="4074650"/>
              <a:ext cx="258019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Sweep buffer insertion</a:t>
              </a:r>
              <a:endParaRPr lang="en-US" sz="2200" dirty="0"/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8289165" y="6771066"/>
              <a:ext cx="940451" cy="817038"/>
              <a:chOff x="15320177" y="17260488"/>
              <a:chExt cx="940451" cy="817038"/>
            </a:xfrm>
          </p:grpSpPr>
          <p:sp>
            <p:nvSpPr>
              <p:cNvPr id="184" name="AutoShape 89"/>
              <p:cNvSpPr>
                <a:spLocks noChangeArrowheads="1"/>
              </p:cNvSpPr>
              <p:nvPr/>
            </p:nvSpPr>
            <p:spPr bwMode="auto">
              <a:xfrm>
                <a:off x="15320177" y="17260488"/>
                <a:ext cx="940451" cy="817038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prstDash val="dashDot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3" name="AutoShape 89"/>
              <p:cNvSpPr>
                <a:spLocks noChangeArrowheads="1"/>
              </p:cNvSpPr>
              <p:nvPr/>
            </p:nvSpPr>
            <p:spPr bwMode="auto">
              <a:xfrm>
                <a:off x="15486368" y="17479228"/>
                <a:ext cx="585594" cy="4999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8" name="AutoShape 89"/>
              <p:cNvSpPr>
                <a:spLocks noChangeArrowheads="1"/>
              </p:cNvSpPr>
              <p:nvPr/>
            </p:nvSpPr>
            <p:spPr bwMode="auto">
              <a:xfrm>
                <a:off x="15586135" y="17580829"/>
                <a:ext cx="394264" cy="3475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86" name="AutoShape 89"/>
            <p:cNvSpPr>
              <a:spLocks noChangeArrowheads="1"/>
            </p:cNvSpPr>
            <p:nvPr/>
          </p:nvSpPr>
          <p:spPr bwMode="auto">
            <a:xfrm>
              <a:off x="39796924" y="7626204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7" name="AutoShape 89"/>
            <p:cNvSpPr>
              <a:spLocks noChangeArrowheads="1"/>
            </p:cNvSpPr>
            <p:nvPr/>
          </p:nvSpPr>
          <p:spPr bwMode="auto">
            <a:xfrm>
              <a:off x="40751690" y="7626204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8" name="AutoShape 89"/>
            <p:cNvSpPr>
              <a:spLocks noChangeArrowheads="1"/>
            </p:cNvSpPr>
            <p:nvPr/>
          </p:nvSpPr>
          <p:spPr bwMode="auto">
            <a:xfrm>
              <a:off x="39796924" y="6832840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90" name="Straight Connector 189"/>
            <p:cNvCxnSpPr>
              <a:stCxn id="188" idx="3"/>
              <a:endCxn id="186" idx="0"/>
            </p:cNvCxnSpPr>
            <p:nvPr/>
          </p:nvCxnSpPr>
          <p:spPr bwMode="auto">
            <a:xfrm>
              <a:off x="39994056" y="7180381"/>
              <a:ext cx="0" cy="44582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/>
            <p:cNvCxnSpPr>
              <a:stCxn id="186" idx="3"/>
              <a:endCxn id="176" idx="0"/>
            </p:cNvCxnSpPr>
            <p:nvPr/>
          </p:nvCxnSpPr>
          <p:spPr bwMode="auto">
            <a:xfrm>
              <a:off x="39994056" y="7973745"/>
              <a:ext cx="0" cy="44281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/>
            <p:cNvCxnSpPr>
              <a:stCxn id="187" idx="3"/>
            </p:cNvCxnSpPr>
            <p:nvPr/>
          </p:nvCxnSpPr>
          <p:spPr bwMode="auto">
            <a:xfrm>
              <a:off x="40948822" y="7973745"/>
              <a:ext cx="0" cy="2214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/>
            <p:cNvCxnSpPr/>
            <p:nvPr/>
          </p:nvCxnSpPr>
          <p:spPr bwMode="auto">
            <a:xfrm>
              <a:off x="39983036" y="8183347"/>
              <a:ext cx="95476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/>
            <p:cNvCxnSpPr/>
            <p:nvPr/>
          </p:nvCxnSpPr>
          <p:spPr bwMode="auto">
            <a:xfrm>
              <a:off x="38748153" y="8183347"/>
              <a:ext cx="1245903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9" name="AutoShape 89"/>
            <p:cNvSpPr>
              <a:spLocks noChangeArrowheads="1"/>
            </p:cNvSpPr>
            <p:nvPr/>
          </p:nvSpPr>
          <p:spPr bwMode="auto">
            <a:xfrm>
              <a:off x="40436430" y="6832840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0" name="AutoShape 89"/>
            <p:cNvSpPr>
              <a:spLocks noChangeArrowheads="1"/>
            </p:cNvSpPr>
            <p:nvPr/>
          </p:nvSpPr>
          <p:spPr bwMode="auto">
            <a:xfrm>
              <a:off x="41135693" y="6832840"/>
              <a:ext cx="394264" cy="3475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231" name="Straight Connector 230"/>
            <p:cNvCxnSpPr/>
            <p:nvPr/>
          </p:nvCxnSpPr>
          <p:spPr bwMode="auto">
            <a:xfrm>
              <a:off x="40954317" y="7392324"/>
              <a:ext cx="0" cy="22291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/>
            <p:cNvCxnSpPr/>
            <p:nvPr/>
          </p:nvCxnSpPr>
          <p:spPr bwMode="auto">
            <a:xfrm>
              <a:off x="40633562" y="7180380"/>
              <a:ext cx="0" cy="22291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/>
            <p:cNvCxnSpPr/>
            <p:nvPr/>
          </p:nvCxnSpPr>
          <p:spPr bwMode="auto">
            <a:xfrm>
              <a:off x="41332825" y="7180380"/>
              <a:ext cx="0" cy="22291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/>
            <p:cNvCxnSpPr/>
            <p:nvPr/>
          </p:nvCxnSpPr>
          <p:spPr bwMode="auto">
            <a:xfrm>
              <a:off x="40633562" y="7399441"/>
              <a:ext cx="699263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7" name="Straight Connector 236"/>
            <p:cNvCxnSpPr/>
            <p:nvPr/>
          </p:nvCxnSpPr>
          <p:spPr bwMode="auto">
            <a:xfrm>
              <a:off x="38759391" y="7604195"/>
              <a:ext cx="0" cy="57915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0" name="Freeform 239"/>
            <p:cNvSpPr>
              <a:spLocks/>
            </p:cNvSpPr>
            <p:nvPr/>
          </p:nvSpPr>
          <p:spPr bwMode="auto">
            <a:xfrm flipV="1">
              <a:off x="42634709" y="4942511"/>
              <a:ext cx="209855" cy="65939"/>
            </a:xfrm>
            <a:custGeom>
              <a:avLst/>
              <a:gdLst>
                <a:gd name="T0" fmla="*/ 0 w 1320800"/>
                <a:gd name="T1" fmla="*/ 46682 h 45719"/>
                <a:gd name="T2" fmla="*/ 2097192 w 1320800"/>
                <a:gd name="T3" fmla="*/ 46682 h 45719"/>
                <a:gd name="T4" fmla="*/ 0 60000 65536"/>
                <a:gd name="T5" fmla="*/ 0 60000 65536"/>
                <a:gd name="T6" fmla="*/ 0 w 1320800"/>
                <a:gd name="T7" fmla="*/ 0 h 45719"/>
                <a:gd name="T8" fmla="*/ 1320800 w 1320800"/>
                <a:gd name="T9" fmla="*/ 45719 h 457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0800" h="45719">
                  <a:moveTo>
                    <a:pt x="0" y="0"/>
                  </a:moveTo>
                  <a:lnTo>
                    <a:pt x="1320800" y="0"/>
                  </a:lnTo>
                </a:path>
              </a:pathLst>
            </a:cu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37919255" y="7570231"/>
              <a:ext cx="14668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Sweep slew</a:t>
              </a:r>
              <a:endParaRPr lang="en-US" sz="2200" dirty="0"/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40058557" y="6096844"/>
              <a:ext cx="14668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Sweep skew</a:t>
              </a:r>
              <a:endParaRPr lang="en-US" sz="2200" dirty="0"/>
            </a:p>
          </p:txBody>
        </p:sp>
        <p:sp>
          <p:nvSpPr>
            <p:cNvPr id="245" name="Cloud Callout 244"/>
            <p:cNvSpPr/>
            <p:nvPr/>
          </p:nvSpPr>
          <p:spPr bwMode="auto">
            <a:xfrm>
              <a:off x="37387114" y="6467474"/>
              <a:ext cx="5191844" cy="2371725"/>
            </a:xfrm>
            <a:prstGeom prst="cloudCallout">
              <a:avLst>
                <a:gd name="adj1" fmla="val -2120"/>
                <a:gd name="adj2" fmla="val -72253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247" name="Straight Connector 246"/>
            <p:cNvCxnSpPr/>
            <p:nvPr/>
          </p:nvCxnSpPr>
          <p:spPr bwMode="auto">
            <a:xfrm>
              <a:off x="40054516" y="5613400"/>
              <a:ext cx="0" cy="30484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/>
            <p:cNvCxnSpPr/>
            <p:nvPr/>
          </p:nvCxnSpPr>
          <p:spPr bwMode="auto">
            <a:xfrm>
              <a:off x="42345084" y="5584544"/>
              <a:ext cx="0" cy="30484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0" name="Cloud Callout 249"/>
            <p:cNvSpPr/>
            <p:nvPr/>
          </p:nvSpPr>
          <p:spPr bwMode="auto">
            <a:xfrm>
              <a:off x="37388609" y="6467474"/>
              <a:ext cx="5191844" cy="2371725"/>
            </a:xfrm>
            <a:prstGeom prst="cloudCallout">
              <a:avLst>
                <a:gd name="adj1" fmla="val 45213"/>
                <a:gd name="adj2" fmla="val -67434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grpSp>
          <p:nvGrpSpPr>
            <p:cNvPr id="226" name="Group 225"/>
            <p:cNvGrpSpPr/>
            <p:nvPr/>
          </p:nvGrpSpPr>
          <p:grpSpPr>
            <a:xfrm>
              <a:off x="36832345" y="4677671"/>
              <a:ext cx="527389" cy="529679"/>
              <a:chOff x="12736107" y="14819625"/>
              <a:chExt cx="527389" cy="529679"/>
            </a:xfrm>
          </p:grpSpPr>
          <p:sp>
            <p:nvSpPr>
              <p:cNvPr id="251" name="Freeform 250"/>
              <p:cNvSpPr/>
              <p:nvPr/>
            </p:nvSpPr>
            <p:spPr>
              <a:xfrm>
                <a:off x="12990285" y="14819625"/>
                <a:ext cx="273211" cy="285325"/>
              </a:xfrm>
              <a:custGeom>
                <a:avLst/>
                <a:gdLst>
                  <a:gd name="connsiteX0" fmla="*/ 0 w 623454"/>
                  <a:gd name="connsiteY0" fmla="*/ 628073 h 628073"/>
                  <a:gd name="connsiteX1" fmla="*/ 138545 w 623454"/>
                  <a:gd name="connsiteY1" fmla="*/ 101600 h 628073"/>
                  <a:gd name="connsiteX2" fmla="*/ 623454 w 623454"/>
                  <a:gd name="connsiteY2" fmla="*/ 18473 h 62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3454" h="628073">
                    <a:moveTo>
                      <a:pt x="0" y="628073"/>
                    </a:moveTo>
                    <a:cubicBezTo>
                      <a:pt x="17318" y="415636"/>
                      <a:pt x="34636" y="203200"/>
                      <a:pt x="138545" y="101600"/>
                    </a:cubicBezTo>
                    <a:cubicBezTo>
                      <a:pt x="242454" y="0"/>
                      <a:pt x="432954" y="9236"/>
                      <a:pt x="623454" y="18473"/>
                    </a:cubicBezTo>
                  </a:path>
                </a:pathLst>
              </a:custGeom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Freeform 251"/>
              <p:cNvSpPr/>
              <p:nvPr/>
            </p:nvSpPr>
            <p:spPr>
              <a:xfrm rot="10583128">
                <a:off x="12736107" y="15063979"/>
                <a:ext cx="273211" cy="285325"/>
              </a:xfrm>
              <a:custGeom>
                <a:avLst/>
                <a:gdLst>
                  <a:gd name="connsiteX0" fmla="*/ 0 w 623454"/>
                  <a:gd name="connsiteY0" fmla="*/ 628073 h 628073"/>
                  <a:gd name="connsiteX1" fmla="*/ 138545 w 623454"/>
                  <a:gd name="connsiteY1" fmla="*/ 101600 h 628073"/>
                  <a:gd name="connsiteX2" fmla="*/ 623454 w 623454"/>
                  <a:gd name="connsiteY2" fmla="*/ 18473 h 62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3454" h="628073">
                    <a:moveTo>
                      <a:pt x="0" y="628073"/>
                    </a:moveTo>
                    <a:cubicBezTo>
                      <a:pt x="17318" y="415636"/>
                      <a:pt x="34636" y="203200"/>
                      <a:pt x="138545" y="101600"/>
                    </a:cubicBezTo>
                    <a:cubicBezTo>
                      <a:pt x="242454" y="0"/>
                      <a:pt x="432954" y="9236"/>
                      <a:pt x="623454" y="18473"/>
                    </a:cubicBezTo>
                  </a:path>
                </a:pathLst>
              </a:custGeom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4" name="Group 253"/>
            <p:cNvGrpSpPr/>
            <p:nvPr/>
          </p:nvGrpSpPr>
          <p:grpSpPr>
            <a:xfrm>
              <a:off x="42278267" y="4044011"/>
              <a:ext cx="527389" cy="529679"/>
              <a:chOff x="12736107" y="14819625"/>
              <a:chExt cx="527389" cy="529679"/>
            </a:xfrm>
          </p:grpSpPr>
          <p:sp>
            <p:nvSpPr>
              <p:cNvPr id="255" name="Freeform 254"/>
              <p:cNvSpPr/>
              <p:nvPr/>
            </p:nvSpPr>
            <p:spPr>
              <a:xfrm>
                <a:off x="12990285" y="14819625"/>
                <a:ext cx="273211" cy="285325"/>
              </a:xfrm>
              <a:custGeom>
                <a:avLst/>
                <a:gdLst>
                  <a:gd name="connsiteX0" fmla="*/ 0 w 623454"/>
                  <a:gd name="connsiteY0" fmla="*/ 628073 h 628073"/>
                  <a:gd name="connsiteX1" fmla="*/ 138545 w 623454"/>
                  <a:gd name="connsiteY1" fmla="*/ 101600 h 628073"/>
                  <a:gd name="connsiteX2" fmla="*/ 623454 w 623454"/>
                  <a:gd name="connsiteY2" fmla="*/ 18473 h 62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3454" h="628073">
                    <a:moveTo>
                      <a:pt x="0" y="628073"/>
                    </a:moveTo>
                    <a:cubicBezTo>
                      <a:pt x="17318" y="415636"/>
                      <a:pt x="34636" y="203200"/>
                      <a:pt x="138545" y="101600"/>
                    </a:cubicBezTo>
                    <a:cubicBezTo>
                      <a:pt x="242454" y="0"/>
                      <a:pt x="432954" y="9236"/>
                      <a:pt x="623454" y="18473"/>
                    </a:cubicBezTo>
                  </a:path>
                </a:pathLst>
              </a:custGeom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Freeform 255"/>
              <p:cNvSpPr/>
              <p:nvPr/>
            </p:nvSpPr>
            <p:spPr>
              <a:xfrm rot="10583128">
                <a:off x="12736107" y="15063979"/>
                <a:ext cx="273211" cy="285325"/>
              </a:xfrm>
              <a:custGeom>
                <a:avLst/>
                <a:gdLst>
                  <a:gd name="connsiteX0" fmla="*/ 0 w 623454"/>
                  <a:gd name="connsiteY0" fmla="*/ 628073 h 628073"/>
                  <a:gd name="connsiteX1" fmla="*/ 138545 w 623454"/>
                  <a:gd name="connsiteY1" fmla="*/ 101600 h 628073"/>
                  <a:gd name="connsiteX2" fmla="*/ 623454 w 623454"/>
                  <a:gd name="connsiteY2" fmla="*/ 18473 h 62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3454" h="628073">
                    <a:moveTo>
                      <a:pt x="0" y="628073"/>
                    </a:moveTo>
                    <a:cubicBezTo>
                      <a:pt x="17318" y="415636"/>
                      <a:pt x="34636" y="203200"/>
                      <a:pt x="138545" y="101600"/>
                    </a:cubicBezTo>
                    <a:cubicBezTo>
                      <a:pt x="242454" y="0"/>
                      <a:pt x="432954" y="9236"/>
                      <a:pt x="623454" y="18473"/>
                    </a:cubicBezTo>
                  </a:path>
                </a:pathLst>
              </a:custGeom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7" name="TextBox 226"/>
            <p:cNvSpPr txBox="1"/>
            <p:nvPr/>
          </p:nvSpPr>
          <p:spPr>
            <a:xfrm>
              <a:off x="37304904" y="4573690"/>
              <a:ext cx="4778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In</a:t>
              </a:r>
              <a:endParaRPr lang="en-US" sz="2200" dirty="0"/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42011009" y="4556236"/>
              <a:ext cx="5983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Out</a:t>
              </a:r>
              <a:endParaRPr lang="en-US" sz="2200" dirty="0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41902804" y="3844391"/>
              <a:ext cx="569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?</a:t>
              </a:r>
              <a:endParaRPr lang="en-US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23043285" y="19787526"/>
            <a:ext cx="40703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latin typeface="+mj-lt"/>
              </a:rPr>
              <a:t>Power breakdown:</a:t>
            </a:r>
          </a:p>
          <a:p>
            <a:pPr marL="457200" indent="-457200" algn="just">
              <a:buAutoNum type="arabicPeriod"/>
            </a:pPr>
            <a:r>
              <a:rPr lang="en-US" sz="2200" dirty="0" err="1" smtClean="0">
                <a:solidFill>
                  <a:srgbClr val="000000"/>
                </a:solidFill>
                <a:latin typeface="+mj-lt"/>
              </a:rPr>
              <a:t>P</a:t>
            </a:r>
            <a:r>
              <a:rPr lang="en-US" sz="2200" baseline="-25000" dirty="0" err="1" smtClean="0">
                <a:solidFill>
                  <a:srgbClr val="000000"/>
                </a:solidFill>
                <a:latin typeface="+mj-lt"/>
              </a:rPr>
              <a:t>reg</a:t>
            </a:r>
            <a:r>
              <a:rPr lang="en-US" sz="2200" baseline="-25000" dirty="0" smtClean="0">
                <a:solidFill>
                  <a:srgbClr val="000000"/>
                </a:solidFill>
                <a:latin typeface="+mj-lt"/>
              </a:rPr>
              <a:t>  </a:t>
            </a:r>
            <a:r>
              <a:rPr lang="en-US" sz="2200" dirty="0" smtClean="0">
                <a:latin typeface="+mj-lt"/>
              </a:rPr>
              <a:t>=Register power</a:t>
            </a:r>
          </a:p>
          <a:p>
            <a:pPr marL="457200" indent="-457200" algn="just">
              <a:buAutoNum type="arabicPeriod"/>
            </a:pPr>
            <a:r>
              <a:rPr lang="en-US" sz="2200" dirty="0" err="1" smtClean="0">
                <a:solidFill>
                  <a:srgbClr val="000000"/>
                </a:solidFill>
                <a:latin typeface="+mj-lt"/>
              </a:rPr>
              <a:t>P</a:t>
            </a:r>
            <a:r>
              <a:rPr lang="en-US" sz="2200" baseline="-25000" dirty="0" err="1" smtClean="0">
                <a:solidFill>
                  <a:srgbClr val="000000"/>
                </a:solidFill>
                <a:latin typeface="+mj-lt"/>
              </a:rPr>
              <a:t>clk</a:t>
            </a:r>
            <a:r>
              <a:rPr lang="en-US" sz="2200" baseline="-25000" dirty="0" smtClean="0">
                <a:solidFill>
                  <a:srgbClr val="000000"/>
                </a:solidFill>
                <a:latin typeface="+mj-lt"/>
              </a:rPr>
              <a:t>   </a:t>
            </a:r>
            <a:r>
              <a:rPr lang="en-US" sz="2200" dirty="0" smtClean="0">
                <a:latin typeface="+mj-lt"/>
              </a:rPr>
              <a:t>=Clock network power</a:t>
            </a:r>
          </a:p>
          <a:p>
            <a:pPr marL="457200" indent="-457200" algn="just">
              <a:buAutoNum type="arabicPeriod"/>
            </a:pPr>
            <a:r>
              <a:rPr lang="en-US" sz="2200" dirty="0" err="1" smtClean="0">
                <a:solidFill>
                  <a:srgbClr val="000000"/>
                </a:solidFill>
                <a:latin typeface="+mj-lt"/>
              </a:rPr>
              <a:t>P</a:t>
            </a:r>
            <a:r>
              <a:rPr lang="en-US" sz="2200" baseline="-25000" dirty="0" err="1" smtClean="0">
                <a:solidFill>
                  <a:srgbClr val="000000"/>
                </a:solidFill>
                <a:latin typeface="+mj-lt"/>
              </a:rPr>
              <a:t>hold</a:t>
            </a:r>
            <a:r>
              <a:rPr lang="en-US" sz="2200" baseline="-25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=Hold buffer power</a:t>
            </a:r>
            <a:endParaRPr lang="en-US" sz="2200" dirty="0" smtClean="0">
              <a:latin typeface="+mj-lt"/>
            </a:endParaRPr>
          </a:p>
        </p:txBody>
      </p:sp>
      <p:grpSp>
        <p:nvGrpSpPr>
          <p:cNvPr id="1030" name="Group 1029"/>
          <p:cNvGrpSpPr/>
          <p:nvPr/>
        </p:nvGrpSpPr>
        <p:grpSpPr>
          <a:xfrm>
            <a:off x="27305287" y="4242393"/>
            <a:ext cx="6790907" cy="6880123"/>
            <a:chOff x="27659131" y="4242393"/>
            <a:chExt cx="6790907" cy="6880123"/>
          </a:xfrm>
        </p:grpSpPr>
        <p:grpSp>
          <p:nvGrpSpPr>
            <p:cNvPr id="1028" name="Group 1027"/>
            <p:cNvGrpSpPr/>
            <p:nvPr/>
          </p:nvGrpSpPr>
          <p:grpSpPr>
            <a:xfrm>
              <a:off x="27750487" y="9134215"/>
              <a:ext cx="6303395" cy="1988301"/>
              <a:chOff x="10780941" y="9341047"/>
              <a:chExt cx="6303395" cy="1988301"/>
            </a:xfrm>
          </p:grpSpPr>
          <p:grpSp>
            <p:nvGrpSpPr>
              <p:cNvPr id="1025" name="Group 1024"/>
              <p:cNvGrpSpPr/>
              <p:nvPr/>
            </p:nvGrpSpPr>
            <p:grpSpPr>
              <a:xfrm>
                <a:off x="10780941" y="9341047"/>
                <a:ext cx="6303395" cy="1988301"/>
                <a:chOff x="10780941" y="9341047"/>
                <a:chExt cx="6303395" cy="1988301"/>
              </a:xfrm>
            </p:grpSpPr>
            <p:pic>
              <p:nvPicPr>
                <p:cNvPr id="1035" name="Picture 6"/>
                <p:cNvPicPr>
                  <a:picLocks noChangeAspect="1" noChangeArrowheads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607586" y="9341047"/>
                  <a:ext cx="4476750" cy="18192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24" name="Picture 1023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0780941" y="9341047"/>
                  <a:ext cx="1187552" cy="1988301"/>
                </a:xfrm>
                <a:prstGeom prst="rect">
                  <a:avLst/>
                </a:prstGeom>
              </p:spPr>
            </p:pic>
          </p:grpSp>
          <p:sp>
            <p:nvSpPr>
              <p:cNvPr id="1033" name="Multiply 1032"/>
              <p:cNvSpPr/>
              <p:nvPr/>
            </p:nvSpPr>
            <p:spPr bwMode="auto">
              <a:xfrm>
                <a:off x="12815373" y="9730974"/>
                <a:ext cx="4093029" cy="1340113"/>
              </a:xfrm>
              <a:prstGeom prst="mathMultiply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</p:txBody>
          </p:sp>
          <p:sp>
            <p:nvSpPr>
              <p:cNvPr id="1034" name="TextBox 1033"/>
              <p:cNvSpPr txBox="1"/>
              <p:nvPr/>
            </p:nvSpPr>
            <p:spPr>
              <a:xfrm>
                <a:off x="14146539" y="10771184"/>
                <a:ext cx="1446133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200" dirty="0" smtClean="0"/>
                  <a:t>Sub-threshold</a:t>
                </a:r>
                <a:endParaRPr lang="en-US" sz="2200" dirty="0"/>
              </a:p>
            </p:txBody>
          </p:sp>
        </p:grpSp>
        <p:grpSp>
          <p:nvGrpSpPr>
            <p:cNvPr id="1029" name="Group 1028"/>
            <p:cNvGrpSpPr/>
            <p:nvPr/>
          </p:nvGrpSpPr>
          <p:grpSpPr>
            <a:xfrm>
              <a:off x="27659131" y="4242393"/>
              <a:ext cx="6790907" cy="4192204"/>
              <a:chOff x="29725076" y="4161515"/>
              <a:chExt cx="6029324" cy="3686533"/>
            </a:xfrm>
          </p:grpSpPr>
          <p:grpSp>
            <p:nvGrpSpPr>
              <p:cNvPr id="1043" name="Group 1042"/>
              <p:cNvGrpSpPr/>
              <p:nvPr/>
            </p:nvGrpSpPr>
            <p:grpSpPr>
              <a:xfrm>
                <a:off x="29725076" y="4161515"/>
                <a:ext cx="6029324" cy="3686533"/>
                <a:chOff x="22239144" y="4199207"/>
                <a:chExt cx="6029324" cy="3686533"/>
              </a:xfrm>
            </p:grpSpPr>
            <p:grpSp>
              <p:nvGrpSpPr>
                <p:cNvPr id="1042" name="Group 1041"/>
                <p:cNvGrpSpPr/>
                <p:nvPr/>
              </p:nvGrpSpPr>
              <p:grpSpPr>
                <a:xfrm>
                  <a:off x="22239144" y="4199207"/>
                  <a:ext cx="6029324" cy="2742874"/>
                  <a:chOff x="22239144" y="4199207"/>
                  <a:chExt cx="6029324" cy="2742874"/>
                </a:xfrm>
              </p:grpSpPr>
              <p:sp>
                <p:nvSpPr>
                  <p:cNvPr id="1039" name="TextBox 1038"/>
                  <p:cNvSpPr txBox="1"/>
                  <p:nvPr/>
                </p:nvSpPr>
                <p:spPr>
                  <a:xfrm>
                    <a:off x="22239144" y="4199207"/>
                    <a:ext cx="6029324" cy="33855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2200" dirty="0" smtClean="0"/>
                      <a:t>Effects of Process Variation on Cell Delay in Sub-threshold</a:t>
                    </a:r>
                    <a:endParaRPr lang="en-US" sz="2200" dirty="0"/>
                  </a:p>
                </p:txBody>
              </p:sp>
              <p:sp>
                <p:nvSpPr>
                  <p:cNvPr id="94" name="TextBox 93"/>
                  <p:cNvSpPr txBox="1"/>
                  <p:nvPr/>
                </p:nvSpPr>
                <p:spPr>
                  <a:xfrm rot="16200000">
                    <a:off x="21810013" y="5874265"/>
                    <a:ext cx="1797079" cy="33855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2200" dirty="0" smtClean="0"/>
                      <a:t>Count (% Total)</a:t>
                    </a:r>
                    <a:endParaRPr lang="en-US" sz="2200" dirty="0"/>
                  </a:p>
                </p:txBody>
              </p:sp>
            </p:grpSp>
            <p:sp>
              <p:nvSpPr>
                <p:cNvPr id="96" name="TextBox 95"/>
                <p:cNvSpPr txBox="1"/>
                <p:nvPr/>
              </p:nvSpPr>
              <p:spPr>
                <a:xfrm>
                  <a:off x="24732830" y="7547186"/>
                  <a:ext cx="1041953" cy="33855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200" dirty="0" smtClean="0"/>
                    <a:t>Cell Delay</a:t>
                  </a:r>
                  <a:endParaRPr lang="en-US" sz="2200" dirty="0"/>
                </a:p>
              </p:txBody>
            </p:sp>
          </p:grpSp>
          <p:pic>
            <p:nvPicPr>
              <p:cNvPr id="238" name="Picture 8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07323" y="4528619"/>
                <a:ext cx="4962525" cy="28860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39" name="TextBox 238"/>
              <p:cNvSpPr txBox="1"/>
              <p:nvPr/>
            </p:nvSpPr>
            <p:spPr>
              <a:xfrm>
                <a:off x="30292013" y="4504541"/>
                <a:ext cx="469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25</a:t>
                </a:r>
                <a:endParaRPr lang="en-US" sz="1600" dirty="0"/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30292013" y="5026995"/>
                <a:ext cx="469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  <p:sp>
            <p:nvSpPr>
              <p:cNvPr id="267" name="TextBox 266"/>
              <p:cNvSpPr txBox="1"/>
              <p:nvPr/>
            </p:nvSpPr>
            <p:spPr>
              <a:xfrm>
                <a:off x="30292013" y="5528938"/>
                <a:ext cx="469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15</a:t>
                </a:r>
                <a:endParaRPr lang="en-US" sz="1600" dirty="0"/>
              </a:p>
            </p:txBody>
          </p:sp>
          <p:sp>
            <p:nvSpPr>
              <p:cNvPr id="268" name="TextBox 267"/>
              <p:cNvSpPr txBox="1"/>
              <p:nvPr/>
            </p:nvSpPr>
            <p:spPr>
              <a:xfrm>
                <a:off x="30292013" y="6059152"/>
                <a:ext cx="469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  <p:sp>
            <p:nvSpPr>
              <p:cNvPr id="269" name="TextBox 268"/>
              <p:cNvSpPr txBox="1"/>
              <p:nvPr/>
            </p:nvSpPr>
            <p:spPr>
              <a:xfrm>
                <a:off x="30333923" y="6559084"/>
                <a:ext cx="469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5</a:t>
                </a:r>
              </a:p>
            </p:txBody>
          </p:sp>
          <p:sp>
            <p:nvSpPr>
              <p:cNvPr id="270" name="TextBox 269"/>
              <p:cNvSpPr txBox="1"/>
              <p:nvPr/>
            </p:nvSpPr>
            <p:spPr>
              <a:xfrm>
                <a:off x="30333923" y="7126597"/>
                <a:ext cx="469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0</a:t>
                </a:r>
                <a:endParaRPr lang="en-US" sz="1600" dirty="0"/>
              </a:p>
            </p:txBody>
          </p:sp>
          <p:grpSp>
            <p:nvGrpSpPr>
              <p:cNvPr id="246" name="Group 245"/>
              <p:cNvGrpSpPr/>
              <p:nvPr/>
            </p:nvGrpSpPr>
            <p:grpSpPr>
              <a:xfrm>
                <a:off x="30772239" y="7297032"/>
                <a:ext cx="3687248" cy="492443"/>
                <a:chOff x="23654607" y="7296624"/>
                <a:chExt cx="3687248" cy="492443"/>
              </a:xfrm>
            </p:grpSpPr>
            <p:sp>
              <p:nvSpPr>
                <p:cNvPr id="241" name="TextBox 240"/>
                <p:cNvSpPr txBox="1"/>
                <p:nvPr/>
              </p:nvSpPr>
              <p:spPr>
                <a:xfrm>
                  <a:off x="23654607" y="729662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µ-2σ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272" name="TextBox 271"/>
                <p:cNvSpPr txBox="1"/>
                <p:nvPr/>
              </p:nvSpPr>
              <p:spPr>
                <a:xfrm>
                  <a:off x="24279078" y="729662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µ-σ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273" name="TextBox 272"/>
                <p:cNvSpPr txBox="1"/>
                <p:nvPr/>
              </p:nvSpPr>
              <p:spPr>
                <a:xfrm>
                  <a:off x="24938271" y="729662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µ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274" name="TextBox 273"/>
                <p:cNvSpPr txBox="1"/>
                <p:nvPr/>
              </p:nvSpPr>
              <p:spPr>
                <a:xfrm>
                  <a:off x="25552643" y="729662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µ+σ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275" name="TextBox 274"/>
                <p:cNvSpPr txBox="1"/>
                <p:nvPr/>
              </p:nvSpPr>
              <p:spPr>
                <a:xfrm>
                  <a:off x="26199855" y="729662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µ+2σ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276" name="TextBox 275"/>
                <p:cNvSpPr txBox="1"/>
                <p:nvPr/>
              </p:nvSpPr>
              <p:spPr>
                <a:xfrm>
                  <a:off x="26892275" y="729662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µ+3σ</a:t>
                  </a:r>
                </a:p>
                <a:p>
                  <a:endParaRPr lang="en-US" sz="1600" dirty="0"/>
                </a:p>
              </p:txBody>
            </p:sp>
          </p:grpSp>
        </p:grpSp>
      </p:grpSp>
      <p:grpSp>
        <p:nvGrpSpPr>
          <p:cNvPr id="116" name="Group 115"/>
          <p:cNvGrpSpPr/>
          <p:nvPr/>
        </p:nvGrpSpPr>
        <p:grpSpPr>
          <a:xfrm>
            <a:off x="31344886" y="23061126"/>
            <a:ext cx="10338405" cy="9127539"/>
            <a:chOff x="29716111" y="23061126"/>
            <a:chExt cx="10338405" cy="9127539"/>
          </a:xfrm>
        </p:grpSpPr>
        <p:sp>
          <p:nvSpPr>
            <p:cNvPr id="344" name="Rectangle 77"/>
            <p:cNvSpPr>
              <a:spLocks noChangeArrowheads="1"/>
            </p:cNvSpPr>
            <p:nvPr/>
          </p:nvSpPr>
          <p:spPr bwMode="auto">
            <a:xfrm>
              <a:off x="29716111" y="23061126"/>
              <a:ext cx="10338405" cy="97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tIns="0" bIns="0" anchor="b"/>
            <a:lstStyle/>
            <a:p>
              <a:pPr algn="l" defTabSz="4389438">
                <a:lnSpc>
                  <a:spcPct val="85000"/>
                </a:lnSpc>
              </a:pPr>
              <a:r>
                <a:rPr lang="en-US" sz="6000" b="1" dirty="0" smtClean="0">
                  <a:solidFill>
                    <a:schemeClr val="bg1"/>
                  </a:solidFill>
                </a:rPr>
                <a:t>Concluding Remarks</a:t>
              </a:r>
              <a:endParaRPr lang="en-US" sz="6000" b="1" dirty="0">
                <a:solidFill>
                  <a:schemeClr val="bg1"/>
                </a:solidFill>
              </a:endParaRPr>
            </a:p>
          </p:txBody>
        </p:sp>
        <p:sp>
          <p:nvSpPr>
            <p:cNvPr id="406" name="Rectangle 1018"/>
            <p:cNvSpPr>
              <a:spLocks noChangeArrowheads="1"/>
            </p:cNvSpPr>
            <p:nvPr/>
          </p:nvSpPr>
          <p:spPr bwMode="auto">
            <a:xfrm>
              <a:off x="29982104" y="24373403"/>
              <a:ext cx="7105860" cy="7815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r>
                <a:rPr lang="en-US" sz="2200" b="1" dirty="0" smtClean="0">
                  <a:solidFill>
                    <a:srgbClr val="000000"/>
                  </a:solidFill>
                  <a:latin typeface="Arial" pitchFamily="34" charset="0"/>
                </a:rPr>
                <a:t>Conclusions: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Slew is least effective variable for hold fixing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For certain register load, use smaller clock trees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Hold buffer insertion is expensive (&gt;50% total!)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Yield requirements may compromise low power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Complex clock trees fail miserably</a:t>
              </a:r>
            </a:p>
            <a:p>
              <a:pPr marL="342900" lvl="1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endParaRPr lang="en-US" sz="22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r>
                <a:rPr lang="en-US" sz="2200" b="1" dirty="0" smtClean="0">
                  <a:solidFill>
                    <a:srgbClr val="000000"/>
                  </a:solidFill>
                  <a:latin typeface="Arial" pitchFamily="34" charset="0"/>
                </a:rPr>
                <a:t>Other solutions worth looking into?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chemeClr val="accent1"/>
                  </a:solidFill>
                  <a:latin typeface="Arial" pitchFamily="34" charset="0"/>
                </a:rPr>
                <a:t>Conventional methods scaling in sub-threshold is worrisome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</a:rPr>
                <a:t>Larger designs mean </a:t>
              </a:r>
              <a:r>
                <a:rPr lang="en-US" sz="2200" dirty="0" err="1" smtClean="0">
                  <a:latin typeface="Arial" pitchFamily="34" charset="0"/>
                </a:rPr>
                <a:t>inheritently</a:t>
              </a:r>
              <a:r>
                <a:rPr lang="en-US" sz="2200" dirty="0">
                  <a:latin typeface="Arial" pitchFamily="34" charset="0"/>
                </a:rPr>
                <a:t> </a:t>
              </a:r>
              <a:r>
                <a:rPr lang="en-US" sz="2200" dirty="0" smtClean="0">
                  <a:latin typeface="Arial" pitchFamily="34" charset="0"/>
                </a:rPr>
                <a:t>complex clock trees</a:t>
              </a:r>
              <a:r>
                <a:rPr lang="en-US" sz="2200" dirty="0" smtClean="0">
                  <a:latin typeface="Arial" pitchFamily="34" charset="0"/>
                  <a:sym typeface="Wingdings" pitchFamily="2" charset="2"/>
                </a:rPr>
                <a:t> skew is a major player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  <a:sym typeface="Wingdings" pitchFamily="2" charset="2"/>
                </a:rPr>
                <a:t>Buffer insertion solution proven as great overhead need other methods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  <a:sym typeface="Wingdings" pitchFamily="2" charset="2"/>
                </a:rPr>
                <a:t>Better place and route algorithms?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  <a:sym typeface="Wingdings" pitchFamily="2" charset="2"/>
                </a:rPr>
                <a:t>Delay cell design?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  <a:sym typeface="Wingdings" pitchFamily="2" charset="2"/>
                </a:rPr>
                <a:t>Timing scheme ‘tricks</a:t>
              </a:r>
              <a:r>
                <a:rPr lang="en-US" sz="2200" dirty="0" smtClean="0">
                  <a:latin typeface="Arial" pitchFamily="34" charset="0"/>
                  <a:sym typeface="Wingdings" pitchFamily="2" charset="2"/>
                </a:rPr>
                <a:t>’?</a:t>
              </a:r>
              <a:endParaRPr lang="en-US" sz="2200" dirty="0" smtClean="0">
                <a:latin typeface="Arial" pitchFamily="34" charset="0"/>
                <a:sym typeface="Wingdings" pitchFamily="2" charset="2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16722353" y="23061126"/>
            <a:ext cx="13146404" cy="9127539"/>
            <a:chOff x="15350753" y="23061126"/>
            <a:chExt cx="13146404" cy="9127539"/>
          </a:xfrm>
        </p:grpSpPr>
        <p:sp>
          <p:nvSpPr>
            <p:cNvPr id="343" name="Rectangle 77"/>
            <p:cNvSpPr>
              <a:spLocks noChangeArrowheads="1"/>
            </p:cNvSpPr>
            <p:nvPr/>
          </p:nvSpPr>
          <p:spPr bwMode="auto">
            <a:xfrm>
              <a:off x="15350753" y="23061126"/>
              <a:ext cx="10338405" cy="97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tIns="0" bIns="0" anchor="b"/>
            <a:lstStyle/>
            <a:p>
              <a:pPr algn="l" defTabSz="4389438">
                <a:lnSpc>
                  <a:spcPct val="85000"/>
                </a:lnSpc>
              </a:pPr>
              <a:r>
                <a:rPr lang="en-US" sz="6000" b="1" dirty="0" smtClean="0">
                  <a:solidFill>
                    <a:schemeClr val="bg1"/>
                  </a:solidFill>
                </a:rPr>
                <a:t>Results: Effects of Skew</a:t>
              </a:r>
              <a:endParaRPr lang="en-US" sz="6000" b="1" dirty="0">
                <a:solidFill>
                  <a:schemeClr val="bg1"/>
                </a:solidFill>
              </a:endParaRPr>
            </a:p>
          </p:txBody>
        </p:sp>
        <p:sp>
          <p:nvSpPr>
            <p:cNvPr id="310" name="Rectangle 1018"/>
            <p:cNvSpPr>
              <a:spLocks noChangeArrowheads="1"/>
            </p:cNvSpPr>
            <p:nvPr/>
          </p:nvSpPr>
          <p:spPr bwMode="auto">
            <a:xfrm>
              <a:off x="15524424" y="24373403"/>
              <a:ext cx="7105860" cy="7815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r>
                <a:rPr lang="en-US" sz="2200" b="1" dirty="0" smtClean="0">
                  <a:solidFill>
                    <a:srgbClr val="000000"/>
                  </a:solidFill>
                  <a:latin typeface="Arial" pitchFamily="34" charset="0"/>
                </a:rPr>
                <a:t>Test setup: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err="1" smtClean="0">
                  <a:solidFill>
                    <a:srgbClr val="000000"/>
                  </a:solidFill>
                  <a:latin typeface="Arial" pitchFamily="34" charset="0"/>
                </a:rPr>
                <a:t>Iso</a:t>
              </a: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-slew at register</a:t>
              </a:r>
              <a:endParaRPr lang="en-US" sz="22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Same amount of buffer insertion</a:t>
              </a:r>
              <a:endParaRPr lang="en-US" sz="22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Constant level (4) of clock tree</a:t>
              </a:r>
              <a:endParaRPr lang="en-US" sz="22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rgbClr val="000000"/>
                  </a:solidFill>
                  <a:latin typeface="Arial" pitchFamily="34" charset="0"/>
                </a:rPr>
                <a:t># of clock tree branches (skew) swept</a:t>
              </a:r>
              <a:endParaRPr lang="en-US" sz="22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marL="342900" lvl="1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endParaRPr lang="en-US" sz="22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</a:pPr>
              <a:r>
                <a:rPr lang="en-US" sz="2200" b="1" dirty="0" smtClean="0">
                  <a:solidFill>
                    <a:srgbClr val="000000"/>
                  </a:solidFill>
                  <a:latin typeface="Arial" pitchFamily="34" charset="0"/>
                </a:rPr>
                <a:t>Observations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solidFill>
                    <a:schemeClr val="accent1"/>
                  </a:solidFill>
                  <a:latin typeface="Arial" pitchFamily="34" charset="0"/>
                </a:rPr>
                <a:t>Skew is a major factor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</a:rPr>
                <a:t>Yields very low for skews &gt; 2 clock buffer delays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</a:rPr>
                <a:t>Process variation culprit in undermining clock path balancing</a:t>
              </a:r>
            </a:p>
            <a:p>
              <a:pPr marL="685800" lvl="1" indent="-342900" algn="l" defTabSz="4389438">
                <a:spcBef>
                  <a:spcPct val="5000"/>
                </a:spcBef>
                <a:spcAft>
                  <a:spcPct val="20000"/>
                </a:spcAft>
                <a:buClr>
                  <a:schemeClr val="accent1"/>
                </a:buClr>
                <a:buSzPct val="135000"/>
                <a:buFont typeface="Wingdings" pitchFamily="2" charset="2"/>
                <a:buChar char="§"/>
              </a:pPr>
              <a:r>
                <a:rPr lang="en-US" sz="2200" dirty="0" smtClean="0">
                  <a:latin typeface="Arial" pitchFamily="34" charset="0"/>
                </a:rPr>
                <a:t>Tendency is more levels of clock tree = worse skew (NOT more balancing)!</a:t>
              </a:r>
              <a:endParaRPr lang="en-US" sz="2200" dirty="0" smtClean="0">
                <a:latin typeface="Arial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980695" y="25113223"/>
              <a:ext cx="5516462" cy="5059221"/>
              <a:chOff x="22980695" y="25113223"/>
              <a:chExt cx="5516462" cy="5059221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2980695" y="25113223"/>
                <a:ext cx="5376281" cy="4528055"/>
                <a:chOff x="22980695" y="25113223"/>
                <a:chExt cx="5376281" cy="4528055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554987" y="25488378"/>
                  <a:ext cx="4801989" cy="41529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19" name="TextBox 318"/>
                <p:cNvSpPr txBox="1"/>
                <p:nvPr/>
              </p:nvSpPr>
              <p:spPr>
                <a:xfrm rot="16200000">
                  <a:off x="22657621" y="27395551"/>
                  <a:ext cx="984701" cy="33855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200" dirty="0" smtClean="0"/>
                    <a:t>Yield (%)</a:t>
                  </a:r>
                  <a:endParaRPr lang="en-US" sz="2200" dirty="0"/>
                </a:p>
              </p:txBody>
            </p:sp>
            <p:sp>
              <p:nvSpPr>
                <p:cNvPr id="320" name="TextBox 319"/>
                <p:cNvSpPr txBox="1"/>
                <p:nvPr/>
              </p:nvSpPr>
              <p:spPr>
                <a:xfrm>
                  <a:off x="23223911" y="25798291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8</a:t>
                  </a:r>
                  <a:r>
                    <a:rPr lang="en-US" sz="1600" dirty="0" smtClean="0"/>
                    <a:t>0</a:t>
                  </a:r>
                  <a:endParaRPr lang="en-US" sz="1600" dirty="0" smtClean="0"/>
                </a:p>
                <a:p>
                  <a:endParaRPr lang="en-US" sz="1600" dirty="0"/>
                </a:p>
              </p:txBody>
            </p:sp>
            <p:sp>
              <p:nvSpPr>
                <p:cNvPr id="322" name="TextBox 321"/>
                <p:cNvSpPr txBox="1"/>
                <p:nvPr/>
              </p:nvSpPr>
              <p:spPr>
                <a:xfrm>
                  <a:off x="23223911" y="26601222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/>
                    <a:t>7</a:t>
                  </a:r>
                  <a:r>
                    <a:rPr lang="en-US" sz="1600" dirty="0" smtClean="0"/>
                    <a:t>0</a:t>
                  </a:r>
                  <a:endParaRPr lang="en-US" sz="1600" dirty="0" smtClean="0"/>
                </a:p>
                <a:p>
                  <a:endParaRPr lang="en-US" sz="1600" dirty="0"/>
                </a:p>
              </p:txBody>
            </p:sp>
            <p:sp>
              <p:nvSpPr>
                <p:cNvPr id="323" name="TextBox 322"/>
                <p:cNvSpPr txBox="1"/>
                <p:nvPr/>
              </p:nvSpPr>
              <p:spPr>
                <a:xfrm>
                  <a:off x="23223911" y="27404153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6</a:t>
                  </a:r>
                  <a:r>
                    <a:rPr lang="en-US" sz="1600" dirty="0" smtClean="0"/>
                    <a:t>0</a:t>
                  </a:r>
                  <a:endParaRPr lang="en-US" sz="1600" dirty="0" smtClean="0"/>
                </a:p>
                <a:p>
                  <a:endParaRPr lang="en-US" sz="1600" dirty="0"/>
                </a:p>
              </p:txBody>
            </p:sp>
            <p:sp>
              <p:nvSpPr>
                <p:cNvPr id="324" name="TextBox 323"/>
                <p:cNvSpPr txBox="1"/>
                <p:nvPr/>
              </p:nvSpPr>
              <p:spPr>
                <a:xfrm>
                  <a:off x="23223911" y="2820708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5</a:t>
                  </a:r>
                  <a:r>
                    <a:rPr lang="en-US" sz="1600" dirty="0" smtClean="0"/>
                    <a:t>0</a:t>
                  </a:r>
                  <a:endParaRPr lang="en-US" sz="1600" dirty="0" smtClean="0"/>
                </a:p>
                <a:p>
                  <a:endParaRPr lang="en-US" sz="1600" dirty="0"/>
                </a:p>
              </p:txBody>
            </p:sp>
            <p:sp>
              <p:nvSpPr>
                <p:cNvPr id="327" name="TextBox 326"/>
                <p:cNvSpPr txBox="1"/>
                <p:nvPr/>
              </p:nvSpPr>
              <p:spPr>
                <a:xfrm>
                  <a:off x="23223911" y="29010014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4</a:t>
                  </a:r>
                  <a:r>
                    <a:rPr lang="en-US" sz="1600" dirty="0" smtClean="0"/>
                    <a:t>0</a:t>
                  </a:r>
                  <a:endParaRPr lang="en-US" sz="1600" dirty="0" smtClean="0"/>
                </a:p>
                <a:p>
                  <a:endParaRPr lang="en-US" sz="1600" dirty="0"/>
                </a:p>
              </p:txBody>
            </p:sp>
            <p:sp>
              <p:nvSpPr>
                <p:cNvPr id="331" name="TextBox 330"/>
                <p:cNvSpPr txBox="1"/>
                <p:nvPr/>
              </p:nvSpPr>
              <p:spPr>
                <a:xfrm>
                  <a:off x="23601495" y="25113223"/>
                  <a:ext cx="4708972" cy="33855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200" dirty="0" smtClean="0"/>
                    <a:t>Skew Effects on Yield</a:t>
                  </a:r>
                  <a:endParaRPr lang="en-US" sz="2200" dirty="0"/>
                </a:p>
              </p:txBody>
            </p:sp>
          </p:grpSp>
          <p:sp>
            <p:nvSpPr>
              <p:cNvPr id="332" name="TextBox 331"/>
              <p:cNvSpPr txBox="1"/>
              <p:nvPr/>
            </p:nvSpPr>
            <p:spPr>
              <a:xfrm>
                <a:off x="23992787" y="29833890"/>
                <a:ext cx="4135852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200" dirty="0" smtClean="0"/>
                  <a:t>Max Skew (</a:t>
                </a:r>
                <a:r>
                  <a:rPr lang="en-US" sz="2200" dirty="0" smtClean="0"/>
                  <a:t># of clock buffer delays</a:t>
                </a:r>
                <a:r>
                  <a:rPr lang="en-US" sz="2200" dirty="0" smtClean="0"/>
                  <a:t>)</a:t>
                </a:r>
                <a:endParaRPr lang="en-US" sz="2200" dirty="0"/>
              </a:p>
            </p:txBody>
          </p:sp>
          <p:sp>
            <p:nvSpPr>
              <p:cNvPr id="336" name="TextBox 335"/>
              <p:cNvSpPr txBox="1"/>
              <p:nvPr/>
            </p:nvSpPr>
            <p:spPr>
              <a:xfrm>
                <a:off x="23409035" y="29586882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1</a:t>
                </a:r>
                <a:endParaRPr lang="en-US" sz="1600" dirty="0" smtClean="0"/>
              </a:p>
              <a:p>
                <a:endParaRPr lang="en-US" sz="1600" dirty="0"/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24955216" y="29586882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2</a:t>
                </a:r>
                <a:endParaRPr lang="en-US" sz="1600" dirty="0" smtClean="0"/>
              </a:p>
              <a:p>
                <a:endParaRPr lang="en-US" sz="1600" dirty="0"/>
              </a:p>
            </p:txBody>
          </p:sp>
          <p:sp>
            <p:nvSpPr>
              <p:cNvPr id="346" name="TextBox 345"/>
              <p:cNvSpPr txBox="1"/>
              <p:nvPr/>
            </p:nvSpPr>
            <p:spPr>
              <a:xfrm>
                <a:off x="26501397" y="29586882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3</a:t>
                </a:r>
                <a:endParaRPr lang="en-US" sz="1600" dirty="0" smtClean="0"/>
              </a:p>
              <a:p>
                <a:endParaRPr lang="en-US" sz="1600" dirty="0"/>
              </a:p>
            </p:txBody>
          </p:sp>
          <p:sp>
            <p:nvSpPr>
              <p:cNvPr id="347" name="TextBox 346"/>
              <p:cNvSpPr txBox="1"/>
              <p:nvPr/>
            </p:nvSpPr>
            <p:spPr>
              <a:xfrm>
                <a:off x="28047577" y="29586882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4</a:t>
                </a:r>
                <a:endParaRPr lang="en-US" sz="1600" dirty="0" smtClean="0"/>
              </a:p>
              <a:p>
                <a:endParaRPr lang="en-US" sz="1600" dirty="0"/>
              </a:p>
            </p:txBody>
          </p:sp>
        </p:grpSp>
      </p:grpSp>
      <p:sp>
        <p:nvSpPr>
          <p:cNvPr id="340" name="Rectangle 77"/>
          <p:cNvSpPr>
            <a:spLocks noChangeArrowheads="1"/>
          </p:cNvSpPr>
          <p:nvPr/>
        </p:nvSpPr>
        <p:spPr bwMode="auto">
          <a:xfrm>
            <a:off x="2100873" y="23061126"/>
            <a:ext cx="1033840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6000" b="1" dirty="0" smtClean="0">
                <a:solidFill>
                  <a:schemeClr val="bg1"/>
                </a:solidFill>
              </a:rPr>
              <a:t>Results: Effects of Slew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341" name="Rectangle 1018"/>
          <p:cNvSpPr>
            <a:spLocks noChangeArrowheads="1"/>
          </p:cNvSpPr>
          <p:nvPr/>
        </p:nvSpPr>
        <p:spPr bwMode="auto">
          <a:xfrm>
            <a:off x="2202997" y="24373403"/>
            <a:ext cx="7105860" cy="781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Test setup: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2 level, 4 branch clock tree used (drive sufficient)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err="1" smtClean="0">
                <a:solidFill>
                  <a:srgbClr val="000000"/>
                </a:solidFill>
                <a:latin typeface="Arial" pitchFamily="34" charset="0"/>
              </a:rPr>
              <a:t>Iso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-skew with similar clock topology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800ns clock slew @ clock input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Case 1: max allowed clock buffer swept(8X,16X,32X…), no hold buffer insertion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Case2: min clock buffer (8X), hold buffer insertion</a:t>
            </a:r>
          </a:p>
          <a:p>
            <a:pPr marL="342900" lvl="1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Observations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/>
                </a:solidFill>
                <a:latin typeface="Arial" pitchFamily="34" charset="0"/>
              </a:rPr>
              <a:t>Slew not the most effective hold time solution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Little changes in yield for improving slew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Clock energy becomes expensive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/>
                </a:solidFill>
                <a:latin typeface="Arial" pitchFamily="34" charset="0"/>
              </a:rPr>
              <a:t>For same power budget, (smaller clock </a:t>
            </a:r>
            <a:r>
              <a:rPr lang="en-US" sz="2200" dirty="0" err="1" smtClean="0">
                <a:solidFill>
                  <a:schemeClr val="accent1"/>
                </a:solidFill>
                <a:latin typeface="Arial" pitchFamily="34" charset="0"/>
              </a:rPr>
              <a:t>tree+buffer</a:t>
            </a:r>
            <a:r>
              <a:rPr lang="en-US" sz="2200" dirty="0" smtClean="0">
                <a:solidFill>
                  <a:schemeClr val="accent1"/>
                </a:solidFill>
                <a:latin typeface="Arial" pitchFamily="34" charset="0"/>
              </a:rPr>
              <a:t> insertion) &gt; (bigger clock tree, no buffer insertion)</a:t>
            </a:r>
          </a:p>
        </p:txBody>
      </p:sp>
      <p:grpSp>
        <p:nvGrpSpPr>
          <p:cNvPr id="202" name="Group 201"/>
          <p:cNvGrpSpPr/>
          <p:nvPr/>
        </p:nvGrpSpPr>
        <p:grpSpPr>
          <a:xfrm>
            <a:off x="10285769" y="29093654"/>
            <a:ext cx="4086225" cy="2562683"/>
            <a:chOff x="9171344" y="29093654"/>
            <a:chExt cx="4086225" cy="2562683"/>
          </a:xfrm>
        </p:grpSpPr>
        <p:grpSp>
          <p:nvGrpSpPr>
            <p:cNvPr id="200" name="Group 199"/>
            <p:cNvGrpSpPr/>
            <p:nvPr/>
          </p:nvGrpSpPr>
          <p:grpSpPr>
            <a:xfrm>
              <a:off x="9171344" y="29093654"/>
              <a:ext cx="4086225" cy="2562683"/>
              <a:chOff x="9079994" y="29284154"/>
              <a:chExt cx="4086225" cy="2562683"/>
            </a:xfrm>
          </p:grpSpPr>
          <p:pic>
            <p:nvPicPr>
              <p:cNvPr id="199" name="Picture 15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79994" y="29722762"/>
                <a:ext cx="4086225" cy="21240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88" name="TextBox 387"/>
              <p:cNvSpPr txBox="1"/>
              <p:nvPr/>
            </p:nvSpPr>
            <p:spPr>
              <a:xfrm>
                <a:off x="9798271" y="29284154"/>
                <a:ext cx="264967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Case 1 vs. Case 2</a:t>
                </a:r>
                <a:endParaRPr lang="en-US" sz="2200" dirty="0"/>
              </a:p>
            </p:txBody>
          </p:sp>
        </p:grpSp>
        <p:sp>
          <p:nvSpPr>
            <p:cNvPr id="390" name="TextBox 389"/>
            <p:cNvSpPr txBox="1"/>
            <p:nvPr/>
          </p:nvSpPr>
          <p:spPr>
            <a:xfrm>
              <a:off x="10567932" y="29655869"/>
              <a:ext cx="3810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  <a:latin typeface="Arial" pitchFamily="34" charset="0"/>
                </a:rPr>
                <a:t>P</a:t>
              </a:r>
              <a:r>
                <a:rPr lang="en-US" sz="1600" baseline="-25000" dirty="0" err="1" smtClean="0">
                  <a:solidFill>
                    <a:srgbClr val="000000"/>
                  </a:solidFill>
                  <a:latin typeface="Arial" pitchFamily="34" charset="0"/>
                </a:rPr>
                <a:t>clk</a:t>
              </a:r>
              <a:endParaRPr lang="en-US" sz="1600" dirty="0"/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10581902" y="29949121"/>
              <a:ext cx="3810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  <a:latin typeface="Arial" pitchFamily="34" charset="0"/>
                </a:rPr>
                <a:t>P</a:t>
              </a:r>
              <a:r>
                <a:rPr lang="en-US" sz="1600" baseline="-25000" dirty="0" err="1" smtClean="0">
                  <a:solidFill>
                    <a:srgbClr val="000000"/>
                  </a:solidFill>
                  <a:latin typeface="Arial" pitchFamily="34" charset="0"/>
                </a:rPr>
                <a:t>reg</a:t>
              </a:r>
              <a:endParaRPr lang="en-US" sz="1600" dirty="0"/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10564122" y="30241282"/>
              <a:ext cx="4495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  <a:latin typeface="Arial" pitchFamily="34" charset="0"/>
                </a:rPr>
                <a:t>P</a:t>
              </a:r>
              <a:r>
                <a:rPr lang="en-US" sz="1600" baseline="-25000" dirty="0" err="1" smtClean="0">
                  <a:solidFill>
                    <a:srgbClr val="000000"/>
                  </a:solidFill>
                  <a:latin typeface="Arial" pitchFamily="34" charset="0"/>
                </a:rPr>
                <a:t>hold</a:t>
              </a:r>
              <a:endParaRPr lang="en-US" sz="1600" dirty="0"/>
            </a:p>
          </p:txBody>
        </p:sp>
      </p:grpSp>
      <p:sp>
        <p:nvSpPr>
          <p:cNvPr id="393" name="TextBox 392"/>
          <p:cNvSpPr txBox="1"/>
          <p:nvPr/>
        </p:nvSpPr>
        <p:spPr>
          <a:xfrm rot="16200000">
            <a:off x="8612567" y="30333621"/>
            <a:ext cx="213064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dirty="0" smtClean="0"/>
              <a:t>Normalized Power Consumptions</a:t>
            </a:r>
            <a:endParaRPr lang="en-US" sz="2200" dirty="0"/>
          </a:p>
        </p:txBody>
      </p:sp>
      <p:sp>
        <p:nvSpPr>
          <p:cNvPr id="395" name="TextBox 394"/>
          <p:cNvSpPr txBox="1"/>
          <p:nvPr/>
        </p:nvSpPr>
        <p:spPr>
          <a:xfrm>
            <a:off x="9976761" y="31073294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1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396" name="TextBox 395"/>
          <p:cNvSpPr txBox="1"/>
          <p:nvPr/>
        </p:nvSpPr>
        <p:spPr>
          <a:xfrm>
            <a:off x="9976761" y="31478895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0</a:t>
            </a:r>
          </a:p>
          <a:p>
            <a:endParaRPr lang="en-US" sz="1600" dirty="0"/>
          </a:p>
        </p:txBody>
      </p:sp>
      <p:sp>
        <p:nvSpPr>
          <p:cNvPr id="397" name="TextBox 396"/>
          <p:cNvSpPr txBox="1"/>
          <p:nvPr/>
        </p:nvSpPr>
        <p:spPr>
          <a:xfrm>
            <a:off x="9976761" y="30667692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2</a:t>
            </a:r>
          </a:p>
          <a:p>
            <a:endParaRPr lang="en-US" sz="1600" dirty="0"/>
          </a:p>
        </p:txBody>
      </p:sp>
      <p:sp>
        <p:nvSpPr>
          <p:cNvPr id="398" name="TextBox 397"/>
          <p:cNvSpPr txBox="1"/>
          <p:nvPr/>
        </p:nvSpPr>
        <p:spPr>
          <a:xfrm>
            <a:off x="9976761" y="30262090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3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399" name="TextBox 398"/>
          <p:cNvSpPr txBox="1"/>
          <p:nvPr/>
        </p:nvSpPr>
        <p:spPr>
          <a:xfrm>
            <a:off x="9976761" y="29856489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4</a:t>
            </a:r>
          </a:p>
          <a:p>
            <a:endParaRPr lang="en-US" sz="1600" dirty="0"/>
          </a:p>
        </p:txBody>
      </p:sp>
      <p:sp>
        <p:nvSpPr>
          <p:cNvPr id="400" name="TextBox 399"/>
          <p:cNvSpPr txBox="1"/>
          <p:nvPr/>
        </p:nvSpPr>
        <p:spPr>
          <a:xfrm>
            <a:off x="10591758" y="31627286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68</a:t>
            </a:r>
          </a:p>
          <a:p>
            <a:endParaRPr lang="en-US" sz="1600" dirty="0"/>
          </a:p>
        </p:txBody>
      </p:sp>
      <p:sp>
        <p:nvSpPr>
          <p:cNvPr id="401" name="TextBox 400"/>
          <p:cNvSpPr txBox="1"/>
          <p:nvPr/>
        </p:nvSpPr>
        <p:spPr>
          <a:xfrm>
            <a:off x="13857854" y="31627286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81</a:t>
            </a:r>
          </a:p>
          <a:p>
            <a:endParaRPr lang="en-US" sz="1600" dirty="0"/>
          </a:p>
        </p:txBody>
      </p:sp>
      <p:sp>
        <p:nvSpPr>
          <p:cNvPr id="402" name="TextBox 401"/>
          <p:cNvSpPr txBox="1"/>
          <p:nvPr/>
        </p:nvSpPr>
        <p:spPr>
          <a:xfrm>
            <a:off x="11836531" y="31781175"/>
            <a:ext cx="98470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dirty="0" smtClean="0"/>
              <a:t>Yield (%)</a:t>
            </a:r>
            <a:endParaRPr lang="en-US" sz="2200" dirty="0"/>
          </a:p>
        </p:txBody>
      </p:sp>
      <p:sp>
        <p:nvSpPr>
          <p:cNvPr id="404" name="TextBox 403"/>
          <p:cNvSpPr txBox="1"/>
          <p:nvPr/>
        </p:nvSpPr>
        <p:spPr>
          <a:xfrm>
            <a:off x="10786518" y="30933976"/>
            <a:ext cx="158264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32X clock tree,</a:t>
            </a:r>
          </a:p>
          <a:p>
            <a:r>
              <a:rPr lang="en-US" sz="1600" dirty="0" smtClean="0"/>
              <a:t>No buffers</a:t>
            </a:r>
            <a:endParaRPr lang="en-US" sz="1600" dirty="0"/>
          </a:p>
        </p:txBody>
      </p:sp>
      <p:sp>
        <p:nvSpPr>
          <p:cNvPr id="405" name="TextBox 404"/>
          <p:cNvSpPr txBox="1"/>
          <p:nvPr/>
        </p:nvSpPr>
        <p:spPr>
          <a:xfrm>
            <a:off x="12557374" y="30115153"/>
            <a:ext cx="158264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8X clock tree,</a:t>
            </a:r>
          </a:p>
          <a:p>
            <a:r>
              <a:rPr lang="en-US" sz="1600" dirty="0" smtClean="0"/>
              <a:t>Hold buffers</a:t>
            </a:r>
            <a:endParaRPr lang="en-US" sz="1600" dirty="0"/>
          </a:p>
        </p:txBody>
      </p:sp>
      <p:grpSp>
        <p:nvGrpSpPr>
          <p:cNvPr id="93" name="Group 92"/>
          <p:cNvGrpSpPr/>
          <p:nvPr/>
        </p:nvGrpSpPr>
        <p:grpSpPr>
          <a:xfrm>
            <a:off x="9362613" y="24211179"/>
            <a:ext cx="5932536" cy="4655890"/>
            <a:chOff x="8248188" y="24211179"/>
            <a:chExt cx="5932536" cy="4655890"/>
          </a:xfrm>
        </p:grpSpPr>
        <p:grpSp>
          <p:nvGrpSpPr>
            <p:cNvPr id="348" name="Group 347"/>
            <p:cNvGrpSpPr/>
            <p:nvPr/>
          </p:nvGrpSpPr>
          <p:grpSpPr>
            <a:xfrm>
              <a:off x="8248188" y="24211179"/>
              <a:ext cx="5932536" cy="4655890"/>
              <a:chOff x="8248188" y="24211179"/>
              <a:chExt cx="5932536" cy="4655890"/>
            </a:xfrm>
          </p:grpSpPr>
          <p:grpSp>
            <p:nvGrpSpPr>
              <p:cNvPr id="345" name="Group 344"/>
              <p:cNvGrpSpPr/>
              <p:nvPr/>
            </p:nvGrpSpPr>
            <p:grpSpPr>
              <a:xfrm>
                <a:off x="8248188" y="24211179"/>
                <a:ext cx="5932536" cy="4655890"/>
                <a:chOff x="8248188" y="24211179"/>
                <a:chExt cx="5932536" cy="4655890"/>
              </a:xfrm>
            </p:grpSpPr>
            <p:grpSp>
              <p:nvGrpSpPr>
                <p:cNvPr id="339" name="Group 338"/>
                <p:cNvGrpSpPr/>
                <p:nvPr/>
              </p:nvGrpSpPr>
              <p:grpSpPr>
                <a:xfrm>
                  <a:off x="8248188" y="24211179"/>
                  <a:ext cx="5932536" cy="4404438"/>
                  <a:chOff x="8248188" y="24211179"/>
                  <a:chExt cx="5932536" cy="4404438"/>
                </a:xfrm>
              </p:grpSpPr>
              <p:grpSp>
                <p:nvGrpSpPr>
                  <p:cNvPr id="329" name="Group 328"/>
                  <p:cNvGrpSpPr/>
                  <p:nvPr/>
                </p:nvGrpSpPr>
                <p:grpSpPr>
                  <a:xfrm>
                    <a:off x="8820233" y="24211179"/>
                    <a:ext cx="5360491" cy="4123075"/>
                    <a:chOff x="8820233" y="24211179"/>
                    <a:chExt cx="5360491" cy="4123075"/>
                  </a:xfrm>
                </p:grpSpPr>
                <p:grpSp>
                  <p:nvGrpSpPr>
                    <p:cNvPr id="328" name="Group 327"/>
                    <p:cNvGrpSpPr/>
                    <p:nvPr/>
                  </p:nvGrpSpPr>
                  <p:grpSpPr>
                    <a:xfrm>
                      <a:off x="8820233" y="24211179"/>
                      <a:ext cx="4686300" cy="4123075"/>
                      <a:chOff x="8820233" y="24211179"/>
                      <a:chExt cx="4686300" cy="4123075"/>
                    </a:xfrm>
                  </p:grpSpPr>
                  <p:pic>
                    <p:nvPicPr>
                      <p:cNvPr id="325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20233" y="24571879"/>
                        <a:ext cx="4686300" cy="376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  <p:sp>
                    <p:nvSpPr>
                      <p:cNvPr id="326" name="TextBox 325"/>
                      <p:cNvSpPr txBox="1"/>
                      <p:nvPr/>
                    </p:nvSpPr>
                    <p:spPr>
                      <a:xfrm>
                        <a:off x="9838548" y="24211179"/>
                        <a:ext cx="2649670" cy="43088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200" dirty="0" smtClean="0"/>
                          <a:t>Slew Affects on Yield</a:t>
                        </a:r>
                        <a:endParaRPr lang="en-US" sz="2200" dirty="0"/>
                      </a:p>
                    </p:txBody>
                  </p:sp>
                  <p:sp>
                    <p:nvSpPr>
                      <p:cNvPr id="351" name="Rectangle 350"/>
                      <p:cNvSpPr/>
                      <p:nvPr/>
                    </p:nvSpPr>
                    <p:spPr bwMode="auto">
                      <a:xfrm>
                        <a:off x="11665030" y="24708781"/>
                        <a:ext cx="841757" cy="570570"/>
                      </a:xfrm>
                      <a:prstGeom prst="rect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ctr" defTabSz="4389438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8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endParaRPr>
                      </a:p>
                    </p:txBody>
                  </p:sp>
                  <p:sp>
                    <p:nvSpPr>
                      <p:cNvPr id="352" name="TextBox 351"/>
                      <p:cNvSpPr txBox="1"/>
                      <p:nvPr/>
                    </p:nvSpPr>
                    <p:spPr>
                      <a:xfrm>
                        <a:off x="11964444" y="24710219"/>
                        <a:ext cx="38100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r>
                          <a:rPr lang="en-US" sz="1600" dirty="0" err="1" smtClean="0">
                            <a:solidFill>
                              <a:srgbClr val="000000"/>
                            </a:solidFill>
                            <a:latin typeface="Arial" pitchFamily="34" charset="0"/>
                          </a:rPr>
                          <a:t>P</a:t>
                        </a:r>
                        <a:r>
                          <a:rPr lang="en-US" sz="1600" baseline="-25000" dirty="0" err="1" smtClean="0">
                            <a:solidFill>
                              <a:srgbClr val="000000"/>
                            </a:solidFill>
                            <a:latin typeface="Arial" pitchFamily="34" charset="0"/>
                          </a:rPr>
                          <a:t>clk</a:t>
                        </a:r>
                        <a:endParaRPr lang="en-US" sz="1600" dirty="0"/>
                      </a:p>
                    </p:txBody>
                  </p:sp>
                  <p:sp>
                    <p:nvSpPr>
                      <p:cNvPr id="353" name="TextBox 352"/>
                      <p:cNvSpPr txBox="1"/>
                      <p:nvPr/>
                    </p:nvSpPr>
                    <p:spPr>
                      <a:xfrm>
                        <a:off x="11977450" y="24946441"/>
                        <a:ext cx="38100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r>
                          <a:rPr lang="en-US" sz="1600" dirty="0" err="1" smtClean="0">
                            <a:solidFill>
                              <a:srgbClr val="000000"/>
                            </a:solidFill>
                            <a:latin typeface="Arial" pitchFamily="34" charset="0"/>
                          </a:rPr>
                          <a:t>P</a:t>
                        </a:r>
                        <a:r>
                          <a:rPr lang="en-US" sz="1600" baseline="-25000" dirty="0" err="1" smtClean="0">
                            <a:solidFill>
                              <a:srgbClr val="000000"/>
                            </a:solidFill>
                            <a:latin typeface="Arial" pitchFamily="34" charset="0"/>
                          </a:rPr>
                          <a:t>reg</a:t>
                        </a:r>
                        <a:endParaRPr lang="en-US" sz="1600" dirty="0"/>
                      </a:p>
                    </p:txBody>
                  </p:sp>
                </p:grpSp>
                <p:sp>
                  <p:nvSpPr>
                    <p:cNvPr id="354" name="TextBox 353"/>
                    <p:cNvSpPr txBox="1"/>
                    <p:nvPr/>
                  </p:nvSpPr>
                  <p:spPr>
                    <a:xfrm rot="16200000">
                      <a:off x="12471169" y="25887996"/>
                      <a:ext cx="2649670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200" dirty="0" smtClean="0"/>
                        <a:t>Relative Power Consumptions</a:t>
                      </a:r>
                      <a:endParaRPr lang="en-US" sz="2200" dirty="0"/>
                    </a:p>
                  </p:txBody>
                </p:sp>
              </p:grpSp>
              <p:sp>
                <p:nvSpPr>
                  <p:cNvPr id="357" name="TextBox 356"/>
                  <p:cNvSpPr txBox="1"/>
                  <p:nvPr/>
                </p:nvSpPr>
                <p:spPr>
                  <a:xfrm rot="16200000">
                    <a:off x="7925114" y="26283788"/>
                    <a:ext cx="984701" cy="33855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2200" dirty="0" smtClean="0"/>
                      <a:t>Yield (%)</a:t>
                    </a:r>
                    <a:endParaRPr lang="en-US" sz="2200" dirty="0"/>
                  </a:p>
                </p:txBody>
              </p:sp>
              <p:grpSp>
                <p:nvGrpSpPr>
                  <p:cNvPr id="330" name="Group 329"/>
                  <p:cNvGrpSpPr/>
                  <p:nvPr/>
                </p:nvGrpSpPr>
                <p:grpSpPr>
                  <a:xfrm>
                    <a:off x="8535995" y="24510907"/>
                    <a:ext cx="449580" cy="4104710"/>
                    <a:chOff x="8564570" y="24510907"/>
                    <a:chExt cx="449580" cy="4104710"/>
                  </a:xfrm>
                </p:grpSpPr>
                <p:sp>
                  <p:nvSpPr>
                    <p:cNvPr id="358" name="TextBox 357"/>
                    <p:cNvSpPr txBox="1"/>
                    <p:nvPr/>
                  </p:nvSpPr>
                  <p:spPr>
                    <a:xfrm>
                      <a:off x="8564570" y="24510907"/>
                      <a:ext cx="449580" cy="492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sz="1600" dirty="0"/>
                        <a:t>7</a:t>
                      </a:r>
                      <a:r>
                        <a:rPr lang="en-US" sz="1600" dirty="0" smtClean="0"/>
                        <a:t>0</a:t>
                      </a:r>
                    </a:p>
                    <a:p>
                      <a:endParaRPr lang="en-US" sz="1600" dirty="0"/>
                    </a:p>
                  </p:txBody>
                </p:sp>
                <p:sp>
                  <p:nvSpPr>
                    <p:cNvPr id="359" name="TextBox 358"/>
                    <p:cNvSpPr txBox="1"/>
                    <p:nvPr/>
                  </p:nvSpPr>
                  <p:spPr>
                    <a:xfrm>
                      <a:off x="8564570" y="25714997"/>
                      <a:ext cx="449580" cy="492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sz="1600" dirty="0"/>
                        <a:t>6</a:t>
                      </a:r>
                      <a:r>
                        <a:rPr lang="en-US" sz="1600" dirty="0" smtClean="0"/>
                        <a:t>0</a:t>
                      </a:r>
                    </a:p>
                    <a:p>
                      <a:endParaRPr lang="en-US" sz="1600" dirty="0"/>
                    </a:p>
                  </p:txBody>
                </p:sp>
                <p:sp>
                  <p:nvSpPr>
                    <p:cNvPr id="360" name="TextBox 359"/>
                    <p:cNvSpPr txBox="1"/>
                    <p:nvPr/>
                  </p:nvSpPr>
                  <p:spPr>
                    <a:xfrm>
                      <a:off x="8564570" y="26919085"/>
                      <a:ext cx="449580" cy="492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sz="1600" dirty="0"/>
                        <a:t>5</a:t>
                      </a:r>
                      <a:r>
                        <a:rPr lang="en-US" sz="1600" dirty="0" smtClean="0"/>
                        <a:t>0</a:t>
                      </a:r>
                    </a:p>
                    <a:p>
                      <a:endParaRPr lang="en-US" sz="1600" dirty="0"/>
                    </a:p>
                  </p:txBody>
                </p:sp>
                <p:sp>
                  <p:nvSpPr>
                    <p:cNvPr id="361" name="TextBox 360"/>
                    <p:cNvSpPr txBox="1"/>
                    <p:nvPr/>
                  </p:nvSpPr>
                  <p:spPr>
                    <a:xfrm>
                      <a:off x="8564570" y="27521129"/>
                      <a:ext cx="449580" cy="492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sz="1600" dirty="0" smtClean="0"/>
                        <a:t>45</a:t>
                      </a:r>
                    </a:p>
                    <a:p>
                      <a:endParaRPr lang="en-US" sz="1600" dirty="0"/>
                    </a:p>
                  </p:txBody>
                </p:sp>
                <p:sp>
                  <p:nvSpPr>
                    <p:cNvPr id="362" name="TextBox 361"/>
                    <p:cNvSpPr txBox="1"/>
                    <p:nvPr/>
                  </p:nvSpPr>
                  <p:spPr>
                    <a:xfrm>
                      <a:off x="8564570" y="28123174"/>
                      <a:ext cx="449580" cy="492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sz="1600" dirty="0" smtClean="0"/>
                        <a:t>40</a:t>
                      </a:r>
                    </a:p>
                    <a:p>
                      <a:endParaRPr lang="en-US" sz="1600" dirty="0"/>
                    </a:p>
                  </p:txBody>
                </p:sp>
                <p:sp>
                  <p:nvSpPr>
                    <p:cNvPr id="363" name="TextBox 362"/>
                    <p:cNvSpPr txBox="1"/>
                    <p:nvPr/>
                  </p:nvSpPr>
                  <p:spPr>
                    <a:xfrm>
                      <a:off x="8564570" y="26317041"/>
                      <a:ext cx="449580" cy="492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sz="1600" dirty="0" smtClean="0"/>
                        <a:t>55</a:t>
                      </a:r>
                    </a:p>
                    <a:p>
                      <a:endParaRPr lang="en-US" sz="1600" dirty="0"/>
                    </a:p>
                  </p:txBody>
                </p:sp>
                <p:sp>
                  <p:nvSpPr>
                    <p:cNvPr id="364" name="TextBox 363"/>
                    <p:cNvSpPr txBox="1"/>
                    <p:nvPr/>
                  </p:nvSpPr>
                  <p:spPr>
                    <a:xfrm>
                      <a:off x="8564570" y="25112952"/>
                      <a:ext cx="449580" cy="492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sz="1600" dirty="0" smtClean="0"/>
                        <a:t>6</a:t>
                      </a:r>
                      <a:r>
                        <a:rPr lang="en-US" sz="1600" dirty="0"/>
                        <a:t>5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p:txBody>
                </p:sp>
              </p:grpSp>
            </p:grpSp>
            <p:sp>
              <p:nvSpPr>
                <p:cNvPr id="366" name="TextBox 365"/>
                <p:cNvSpPr txBox="1"/>
                <p:nvPr/>
              </p:nvSpPr>
              <p:spPr>
                <a:xfrm>
                  <a:off x="10722106" y="28528515"/>
                  <a:ext cx="984701" cy="33855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200" dirty="0" smtClean="0"/>
                    <a:t>Slew (ns)</a:t>
                  </a:r>
                  <a:endParaRPr lang="en-US" sz="2200" dirty="0"/>
                </a:p>
              </p:txBody>
            </p:sp>
            <p:sp>
              <p:nvSpPr>
                <p:cNvPr id="368" name="TextBox 367"/>
                <p:cNvSpPr txBox="1"/>
                <p:nvPr/>
              </p:nvSpPr>
              <p:spPr>
                <a:xfrm>
                  <a:off x="8710945" y="28294079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10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369" name="TextBox 368"/>
                <p:cNvSpPr txBox="1"/>
                <p:nvPr/>
              </p:nvSpPr>
              <p:spPr>
                <a:xfrm>
                  <a:off x="9706383" y="28294079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14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370" name="TextBox 369"/>
                <p:cNvSpPr txBox="1"/>
                <p:nvPr/>
              </p:nvSpPr>
              <p:spPr>
                <a:xfrm>
                  <a:off x="10701821" y="28294079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18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371" name="TextBox 370"/>
                <p:cNvSpPr txBox="1"/>
                <p:nvPr/>
              </p:nvSpPr>
              <p:spPr>
                <a:xfrm>
                  <a:off x="11697259" y="28294079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22</a:t>
                  </a:r>
                </a:p>
                <a:p>
                  <a:endParaRPr lang="en-US" sz="1600" dirty="0"/>
                </a:p>
              </p:txBody>
            </p:sp>
            <p:sp>
              <p:nvSpPr>
                <p:cNvPr id="372" name="TextBox 371"/>
                <p:cNvSpPr txBox="1"/>
                <p:nvPr/>
              </p:nvSpPr>
              <p:spPr>
                <a:xfrm>
                  <a:off x="12692695" y="28294079"/>
                  <a:ext cx="44958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dirty="0" smtClean="0"/>
                    <a:t>26</a:t>
                  </a:r>
                </a:p>
                <a:p>
                  <a:endParaRPr lang="en-US" sz="1600" dirty="0"/>
                </a:p>
              </p:txBody>
            </p:sp>
          </p:grpSp>
          <p:sp>
            <p:nvSpPr>
              <p:cNvPr id="375" name="TextBox 374"/>
              <p:cNvSpPr txBox="1"/>
              <p:nvPr/>
            </p:nvSpPr>
            <p:spPr>
              <a:xfrm>
                <a:off x="12525837" y="25976637"/>
                <a:ext cx="330303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200" dirty="0" smtClean="0"/>
                  <a:t>8X</a:t>
                </a:r>
                <a:endParaRPr lang="en-US" sz="2200" dirty="0"/>
              </a:p>
            </p:txBody>
          </p:sp>
          <p:sp>
            <p:nvSpPr>
              <p:cNvPr id="377" name="TextBox 376"/>
              <p:cNvSpPr txBox="1"/>
              <p:nvPr/>
            </p:nvSpPr>
            <p:spPr>
              <a:xfrm>
                <a:off x="10006120" y="25976637"/>
                <a:ext cx="414230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200" dirty="0" smtClean="0"/>
                  <a:t>16X</a:t>
                </a:r>
                <a:endParaRPr lang="en-US" sz="2200" dirty="0"/>
              </a:p>
            </p:txBody>
          </p:sp>
          <p:sp>
            <p:nvSpPr>
              <p:cNvPr id="378" name="TextBox 377"/>
              <p:cNvSpPr txBox="1"/>
              <p:nvPr/>
            </p:nvSpPr>
            <p:spPr>
              <a:xfrm>
                <a:off x="9254978" y="25976637"/>
                <a:ext cx="414230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200" dirty="0" smtClean="0"/>
                  <a:t>32X</a:t>
                </a:r>
                <a:endParaRPr lang="en-US" sz="2200" dirty="0"/>
              </a:p>
            </p:txBody>
          </p:sp>
        </p:grpSp>
        <p:cxnSp>
          <p:nvCxnSpPr>
            <p:cNvPr id="20" name="Curved Connector 19"/>
            <p:cNvCxnSpPr/>
            <p:nvPr/>
          </p:nvCxnSpPr>
          <p:spPr bwMode="auto">
            <a:xfrm rot="16200000" flipV="1">
              <a:off x="8876270" y="24818091"/>
              <a:ext cx="831911" cy="613292"/>
            </a:xfrm>
            <a:prstGeom prst="curvedConnector3">
              <a:avLst>
                <a:gd name="adj1" fmla="val 100378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61" name="Rectangle 77"/>
          <p:cNvSpPr>
            <a:spLocks noChangeArrowheads="1"/>
          </p:cNvSpPr>
          <p:nvPr/>
        </p:nvSpPr>
        <p:spPr bwMode="auto">
          <a:xfrm>
            <a:off x="28522468" y="12912426"/>
            <a:ext cx="1033840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tIns="0" bIns="0" anchor="b"/>
          <a:lstStyle/>
          <a:p>
            <a:pPr algn="l" defTabSz="4389438">
              <a:lnSpc>
                <a:spcPct val="85000"/>
              </a:lnSpc>
            </a:pPr>
            <a:r>
              <a:rPr lang="en-US" sz="6000" b="1" dirty="0" smtClean="0">
                <a:solidFill>
                  <a:schemeClr val="bg1"/>
                </a:solidFill>
              </a:rPr>
              <a:t>Results: Cost of Buffer Insertion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262" name="Rectangle 1018"/>
          <p:cNvSpPr>
            <a:spLocks noChangeArrowheads="1"/>
          </p:cNvSpPr>
          <p:nvPr/>
        </p:nvSpPr>
        <p:spPr bwMode="auto">
          <a:xfrm>
            <a:off x="28810591" y="14765897"/>
            <a:ext cx="7105860" cy="781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Test setup: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Simple 2 level, 4 branch clock tree used (drive sufficient)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Minimizes skew (1 clock buffer delay)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Optimum clock slew @ clock input</a:t>
            </a:r>
          </a:p>
          <a:p>
            <a:pPr lvl="1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</a:pPr>
            <a:r>
              <a:rPr lang="en-US" sz="2200" b="1" dirty="0" smtClean="0">
                <a:solidFill>
                  <a:srgbClr val="000000"/>
                </a:solidFill>
                <a:latin typeface="Arial" pitchFamily="34" charset="0"/>
              </a:rPr>
              <a:t>Observations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/>
                </a:solidFill>
                <a:latin typeface="Arial" pitchFamily="34" charset="0"/>
              </a:rPr>
              <a:t>Buffers VERY expensive (&gt;50% total power)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Different size buffers used, data slew a factor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Small buffers add logic delay</a:t>
            </a: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Large buffers improve data slew</a:t>
            </a:r>
            <a:endParaRPr lang="en-US" sz="2200" dirty="0">
              <a:solidFill>
                <a:srgbClr val="FF0000"/>
              </a:solidFill>
              <a:latin typeface="Arial" pitchFamily="34" charset="0"/>
            </a:endParaRPr>
          </a:p>
          <a:p>
            <a:pPr marL="685800" lvl="1" indent="-342900" algn="l" defTabSz="4389438">
              <a:spcBef>
                <a:spcPct val="5000"/>
              </a:spcBef>
              <a:spcAft>
                <a:spcPct val="20000"/>
              </a:spcAft>
              <a:buClr>
                <a:schemeClr val="accent1"/>
              </a:buClr>
              <a:buSzPct val="135000"/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/>
                </a:solidFill>
                <a:latin typeface="Arial" pitchFamily="34" charset="0"/>
              </a:rPr>
              <a:t>Steep penalty as yield increases</a:t>
            </a:r>
          </a:p>
        </p:txBody>
      </p:sp>
      <p:grpSp>
        <p:nvGrpSpPr>
          <p:cNvPr id="321" name="Group 320"/>
          <p:cNvGrpSpPr/>
          <p:nvPr/>
        </p:nvGrpSpPr>
        <p:grpSpPr>
          <a:xfrm>
            <a:off x="35430134" y="15814333"/>
            <a:ext cx="5750784" cy="4112076"/>
            <a:chOff x="31773661" y="15222499"/>
            <a:chExt cx="5750784" cy="4112076"/>
          </a:xfrm>
        </p:grpSpPr>
        <p:pic>
          <p:nvPicPr>
            <p:cNvPr id="292" name="Picture 11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96154" y="15531128"/>
              <a:ext cx="4695825" cy="3295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88" name="Group 287"/>
            <p:cNvGrpSpPr/>
            <p:nvPr/>
          </p:nvGrpSpPr>
          <p:grpSpPr>
            <a:xfrm>
              <a:off x="33002220" y="15782411"/>
              <a:ext cx="1082040" cy="757353"/>
              <a:chOff x="33002220" y="15820511"/>
              <a:chExt cx="1082040" cy="757353"/>
            </a:xfrm>
          </p:grpSpPr>
          <p:sp>
            <p:nvSpPr>
              <p:cNvPr id="265" name="TextBox 264"/>
              <p:cNvSpPr txBox="1"/>
              <p:nvPr/>
            </p:nvSpPr>
            <p:spPr>
              <a:xfrm>
                <a:off x="33379410" y="15820511"/>
                <a:ext cx="3810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err="1" smtClean="0">
                    <a:solidFill>
                      <a:srgbClr val="000000"/>
                    </a:solidFill>
                    <a:latin typeface="Arial" pitchFamily="34" charset="0"/>
                  </a:rPr>
                  <a:t>P</a:t>
                </a:r>
                <a:r>
                  <a:rPr lang="en-US" sz="1600" baseline="-25000" dirty="0" err="1" smtClean="0">
                    <a:solidFill>
                      <a:srgbClr val="000000"/>
                    </a:solidFill>
                    <a:latin typeface="Arial" pitchFamily="34" charset="0"/>
                  </a:rPr>
                  <a:t>clk</a:t>
                </a:r>
                <a:endParaRPr lang="en-US" sz="1600" dirty="0"/>
              </a:p>
            </p:txBody>
          </p:sp>
          <p:sp>
            <p:nvSpPr>
              <p:cNvPr id="296" name="TextBox 295"/>
              <p:cNvSpPr txBox="1"/>
              <p:nvPr/>
            </p:nvSpPr>
            <p:spPr>
              <a:xfrm>
                <a:off x="33387030" y="16031213"/>
                <a:ext cx="3810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err="1" smtClean="0">
                    <a:solidFill>
                      <a:srgbClr val="000000"/>
                    </a:solidFill>
                    <a:latin typeface="Arial" pitchFamily="34" charset="0"/>
                  </a:rPr>
                  <a:t>P</a:t>
                </a:r>
                <a:r>
                  <a:rPr lang="en-US" sz="1600" baseline="-25000" dirty="0" err="1" smtClean="0">
                    <a:solidFill>
                      <a:srgbClr val="000000"/>
                    </a:solidFill>
                    <a:latin typeface="Arial" pitchFamily="34" charset="0"/>
                  </a:rPr>
                  <a:t>reg</a:t>
                </a:r>
                <a:endParaRPr lang="en-US" sz="1600" dirty="0"/>
              </a:p>
            </p:txBody>
          </p:sp>
          <p:sp>
            <p:nvSpPr>
              <p:cNvPr id="297" name="TextBox 296"/>
              <p:cNvSpPr txBox="1"/>
              <p:nvPr/>
            </p:nvSpPr>
            <p:spPr>
              <a:xfrm>
                <a:off x="33375600" y="16228124"/>
                <a:ext cx="44958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err="1" smtClean="0">
                    <a:solidFill>
                      <a:srgbClr val="000000"/>
                    </a:solidFill>
                    <a:latin typeface="Arial" pitchFamily="34" charset="0"/>
                  </a:rPr>
                  <a:t>P</a:t>
                </a:r>
                <a:r>
                  <a:rPr lang="en-US" sz="1600" baseline="-25000" dirty="0" err="1" smtClean="0">
                    <a:solidFill>
                      <a:srgbClr val="000000"/>
                    </a:solidFill>
                    <a:latin typeface="Arial" pitchFamily="34" charset="0"/>
                  </a:rPr>
                  <a:t>hold</a:t>
                </a:r>
                <a:endParaRPr lang="en-US" sz="1600" dirty="0"/>
              </a:p>
            </p:txBody>
          </p:sp>
          <p:sp>
            <p:nvSpPr>
              <p:cNvPr id="271" name="Rectangle 270"/>
              <p:cNvSpPr/>
              <p:nvPr/>
            </p:nvSpPr>
            <p:spPr bwMode="auto">
              <a:xfrm>
                <a:off x="33002220" y="15820511"/>
                <a:ext cx="1082040" cy="75735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</p:txBody>
          </p:sp>
        </p:grpSp>
        <p:sp>
          <p:nvSpPr>
            <p:cNvPr id="299" name="TextBox 298"/>
            <p:cNvSpPr txBox="1"/>
            <p:nvPr/>
          </p:nvSpPr>
          <p:spPr>
            <a:xfrm>
              <a:off x="32453304" y="15222499"/>
              <a:ext cx="470897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dirty="0" smtClean="0"/>
                <a:t>Cost of Buffer Insertion in Hold-time Fix</a:t>
              </a:r>
              <a:endParaRPr lang="en-US" sz="2200" dirty="0"/>
            </a:p>
          </p:txBody>
        </p:sp>
        <p:sp>
          <p:nvSpPr>
            <p:cNvPr id="300" name="TextBox 299"/>
            <p:cNvSpPr txBox="1"/>
            <p:nvPr/>
          </p:nvSpPr>
          <p:spPr>
            <a:xfrm rot="16200000">
              <a:off x="30411156" y="16915004"/>
              <a:ext cx="3063563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dirty="0" smtClean="0"/>
                <a:t>% Power Overhead of Buffers</a:t>
              </a:r>
              <a:endParaRPr lang="en-US" sz="2200" dirty="0"/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32453304" y="18996021"/>
              <a:ext cx="470897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dirty="0" smtClean="0"/>
                <a:t>Yield (%)</a:t>
              </a:r>
              <a:endParaRPr lang="en-US" sz="2200" dirty="0"/>
            </a:p>
          </p:txBody>
        </p:sp>
        <p:sp>
          <p:nvSpPr>
            <p:cNvPr id="302" name="TextBox 301"/>
            <p:cNvSpPr txBox="1"/>
            <p:nvPr/>
          </p:nvSpPr>
          <p:spPr>
            <a:xfrm rot="16200000">
              <a:off x="35698103" y="16915004"/>
              <a:ext cx="3314129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dirty="0" smtClean="0"/>
                <a:t>Total Circuit Power (Normalized)</a:t>
              </a:r>
              <a:endParaRPr lang="en-US" sz="2200" dirty="0"/>
            </a:p>
          </p:txBody>
        </p:sp>
        <p:grpSp>
          <p:nvGrpSpPr>
            <p:cNvPr id="277" name="Group 276"/>
            <p:cNvGrpSpPr/>
            <p:nvPr/>
          </p:nvGrpSpPr>
          <p:grpSpPr>
            <a:xfrm>
              <a:off x="32237713" y="18682269"/>
              <a:ext cx="4970175" cy="492443"/>
              <a:chOff x="32237713" y="18682269"/>
              <a:chExt cx="4970175" cy="492443"/>
            </a:xfrm>
          </p:grpSpPr>
          <p:sp>
            <p:nvSpPr>
              <p:cNvPr id="303" name="TextBox 302"/>
              <p:cNvSpPr txBox="1"/>
              <p:nvPr/>
            </p:nvSpPr>
            <p:spPr>
              <a:xfrm>
                <a:off x="32237713" y="18682269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40</a:t>
                </a:r>
              </a:p>
              <a:p>
                <a:endParaRPr lang="en-US" sz="1600" dirty="0"/>
              </a:p>
            </p:txBody>
          </p:sp>
          <p:sp>
            <p:nvSpPr>
              <p:cNvPr id="304" name="TextBox 303"/>
              <p:cNvSpPr txBox="1"/>
              <p:nvPr/>
            </p:nvSpPr>
            <p:spPr>
              <a:xfrm>
                <a:off x="32987336" y="18682269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50</a:t>
                </a:r>
              </a:p>
              <a:p>
                <a:endParaRPr lang="en-US" sz="1600" dirty="0"/>
              </a:p>
            </p:txBody>
          </p:sp>
          <p:sp>
            <p:nvSpPr>
              <p:cNvPr id="305" name="TextBox 304"/>
              <p:cNvSpPr txBox="1"/>
              <p:nvPr/>
            </p:nvSpPr>
            <p:spPr>
              <a:xfrm>
                <a:off x="33736958" y="18682269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60</a:t>
                </a:r>
              </a:p>
              <a:p>
                <a:endParaRPr lang="en-US" sz="1600" dirty="0"/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34486580" y="18682269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7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07" name="TextBox 306"/>
              <p:cNvSpPr txBox="1"/>
              <p:nvPr/>
            </p:nvSpPr>
            <p:spPr>
              <a:xfrm>
                <a:off x="35236202" y="18682269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8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35985824" y="18682269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9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09" name="TextBox 308"/>
              <p:cNvSpPr txBox="1"/>
              <p:nvPr/>
            </p:nvSpPr>
            <p:spPr>
              <a:xfrm>
                <a:off x="36758308" y="18682269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100</a:t>
                </a:r>
              </a:p>
              <a:p>
                <a:endParaRPr lang="en-US" sz="1600" dirty="0"/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>
              <a:off x="32097927" y="15451178"/>
              <a:ext cx="449580" cy="3563506"/>
              <a:chOff x="32116977" y="15451178"/>
              <a:chExt cx="449580" cy="3563506"/>
            </a:xfrm>
          </p:grpSpPr>
          <p:sp>
            <p:nvSpPr>
              <p:cNvPr id="311" name="TextBox 310"/>
              <p:cNvSpPr txBox="1"/>
              <p:nvPr/>
            </p:nvSpPr>
            <p:spPr>
              <a:xfrm>
                <a:off x="32116977" y="18522241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12" name="TextBox 311"/>
              <p:cNvSpPr txBox="1"/>
              <p:nvPr/>
            </p:nvSpPr>
            <p:spPr>
              <a:xfrm>
                <a:off x="32116977" y="15451178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7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13" name="TextBox 312"/>
              <p:cNvSpPr txBox="1"/>
              <p:nvPr/>
            </p:nvSpPr>
            <p:spPr>
              <a:xfrm>
                <a:off x="32116977" y="15889901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6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14" name="TextBox 313"/>
              <p:cNvSpPr txBox="1"/>
              <p:nvPr/>
            </p:nvSpPr>
            <p:spPr>
              <a:xfrm>
                <a:off x="32116977" y="16328624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5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15" name="TextBox 314"/>
              <p:cNvSpPr txBox="1"/>
              <p:nvPr/>
            </p:nvSpPr>
            <p:spPr>
              <a:xfrm>
                <a:off x="32116977" y="16767347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40</a:t>
                </a:r>
              </a:p>
              <a:p>
                <a:endParaRPr lang="en-US" sz="1600" dirty="0"/>
              </a:p>
            </p:txBody>
          </p:sp>
          <p:sp>
            <p:nvSpPr>
              <p:cNvPr id="316" name="TextBox 315"/>
              <p:cNvSpPr txBox="1"/>
              <p:nvPr/>
            </p:nvSpPr>
            <p:spPr>
              <a:xfrm>
                <a:off x="32116977" y="17206070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3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17" name="TextBox 316"/>
              <p:cNvSpPr txBox="1"/>
              <p:nvPr/>
            </p:nvSpPr>
            <p:spPr>
              <a:xfrm>
                <a:off x="32116977" y="17644793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2</a:t>
                </a:r>
                <a:r>
                  <a:rPr lang="en-US" sz="1600" dirty="0" smtClean="0"/>
                  <a:t>0</a:t>
                </a:r>
              </a:p>
              <a:p>
                <a:endParaRPr lang="en-US" sz="1600" dirty="0"/>
              </a:p>
            </p:txBody>
          </p:sp>
          <p:sp>
            <p:nvSpPr>
              <p:cNvPr id="318" name="TextBox 317"/>
              <p:cNvSpPr txBox="1"/>
              <p:nvPr/>
            </p:nvSpPr>
            <p:spPr>
              <a:xfrm>
                <a:off x="32116977" y="18083516"/>
                <a:ext cx="4495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 smtClean="0"/>
                  <a:t>10</a:t>
                </a:r>
              </a:p>
              <a:p>
                <a:endParaRPr lang="en-US" sz="1600" dirty="0"/>
              </a:p>
            </p:txBody>
          </p:sp>
        </p:grpSp>
        <p:cxnSp>
          <p:nvCxnSpPr>
            <p:cNvPr id="294" name="Straight Connector 293"/>
            <p:cNvCxnSpPr/>
            <p:nvPr/>
          </p:nvCxnSpPr>
          <p:spPr bwMode="auto">
            <a:xfrm>
              <a:off x="36899443" y="17678701"/>
              <a:ext cx="7467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>
              <a:off x="36899443" y="16692507"/>
              <a:ext cx="7467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>
              <a:off x="36899443" y="15706597"/>
              <a:ext cx="7467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5" name="TextBox 334"/>
            <p:cNvSpPr txBox="1"/>
            <p:nvPr/>
          </p:nvSpPr>
          <p:spPr>
            <a:xfrm>
              <a:off x="36906200" y="17555248"/>
              <a:ext cx="33169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/>
                <a:t>1</a:t>
              </a:r>
              <a:endParaRPr lang="en-US" sz="1600" dirty="0" smtClean="0"/>
            </a:p>
            <a:p>
              <a:endParaRPr lang="en-US" sz="1600" dirty="0"/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36906200" y="16576960"/>
              <a:ext cx="33169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/>
                <a:t>2</a:t>
              </a:r>
            </a:p>
            <a:p>
              <a:endParaRPr lang="en-US" sz="1600" dirty="0"/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36906200" y="15579073"/>
              <a:ext cx="33169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/>
                <a:t>3</a:t>
              </a:r>
            </a:p>
            <a:p>
              <a:endParaRPr lang="en-US" sz="1600" dirty="0"/>
            </a:p>
          </p:txBody>
        </p:sp>
      </p:grpSp>
      <p:cxnSp>
        <p:nvCxnSpPr>
          <p:cNvPr id="97" name="Straight Arrow Connector 96"/>
          <p:cNvCxnSpPr/>
          <p:nvPr/>
        </p:nvCxnSpPr>
        <p:spPr bwMode="auto">
          <a:xfrm flipV="1">
            <a:off x="40091877" y="19310775"/>
            <a:ext cx="190500" cy="4387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349" name="Straight Arrow Connector 348"/>
          <p:cNvCxnSpPr/>
          <p:nvPr/>
        </p:nvCxnSpPr>
        <p:spPr bwMode="auto">
          <a:xfrm flipH="1" flipV="1">
            <a:off x="40417159" y="19310774"/>
            <a:ext cx="20239" cy="43873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350" name="TextBox 349"/>
          <p:cNvSpPr txBox="1"/>
          <p:nvPr/>
        </p:nvSpPr>
        <p:spPr>
          <a:xfrm>
            <a:off x="39832797" y="19774166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9</a:t>
            </a:r>
            <a:r>
              <a:rPr lang="en-US" sz="1600" dirty="0"/>
              <a:t>6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355" name="TextBox 354"/>
          <p:cNvSpPr txBox="1"/>
          <p:nvPr/>
        </p:nvSpPr>
        <p:spPr>
          <a:xfrm>
            <a:off x="40213780" y="19774166"/>
            <a:ext cx="4495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9</a:t>
            </a:r>
            <a:r>
              <a:rPr lang="en-US" sz="1600" dirty="0" smtClean="0"/>
              <a:t>7</a:t>
            </a:r>
          </a:p>
          <a:p>
            <a:endParaRPr lang="en-US" sz="1600" dirty="0"/>
          </a:p>
        </p:txBody>
      </p:sp>
      <p:pic>
        <p:nvPicPr>
          <p:cNvPr id="365" name="Picture 364" descr="C:\Users\yz4hz\AppData\Local\Microsoft\Windows\Temporary Internet Files\Content.IE5\50A1OFBC\MC900078625[1].wmf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5494" y="28432591"/>
            <a:ext cx="749287" cy="2446555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Rectangle 372"/>
          <p:cNvSpPr/>
          <p:nvPr/>
        </p:nvSpPr>
        <p:spPr bwMode="auto">
          <a:xfrm>
            <a:off x="11194850" y="29615246"/>
            <a:ext cx="955555" cy="96952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095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cepaper">
  <a:themeElements>
    <a:clrScheme name="Ricepaper 6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CC0033"/>
      </a:accent1>
      <a:accent2>
        <a:srgbClr val="CC9933"/>
      </a:accent2>
      <a:accent3>
        <a:srgbClr val="FFFFFF"/>
      </a:accent3>
      <a:accent4>
        <a:srgbClr val="000000"/>
      </a:accent4>
      <a:accent5>
        <a:srgbClr val="E2AAAD"/>
      </a:accent5>
      <a:accent6>
        <a:srgbClr val="B98A2D"/>
      </a:accent6>
      <a:hlink>
        <a:srgbClr val="006699"/>
      </a:hlink>
      <a:folHlink>
        <a:srgbClr val="777777"/>
      </a:folHlink>
    </a:clrScheme>
    <a:fontScheme name="Ricepaper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6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CC0033"/>
        </a:accent1>
        <a:accent2>
          <a:srgbClr val="CC9933"/>
        </a:accent2>
        <a:accent3>
          <a:srgbClr val="FFFFFF"/>
        </a:accent3>
        <a:accent4>
          <a:srgbClr val="000000"/>
        </a:accent4>
        <a:accent5>
          <a:srgbClr val="E2AAAD"/>
        </a:accent5>
        <a:accent6>
          <a:srgbClr val="B98A2D"/>
        </a:accent6>
        <a:hlink>
          <a:srgbClr val="006699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icepaper 6">
    <a:dk1>
      <a:srgbClr val="000000"/>
    </a:dk1>
    <a:lt1>
      <a:srgbClr val="FFFFFF"/>
    </a:lt1>
    <a:dk2>
      <a:srgbClr val="FFFFFF"/>
    </a:dk2>
    <a:lt2>
      <a:srgbClr val="B2B2B2"/>
    </a:lt2>
    <a:accent1>
      <a:srgbClr val="CC0033"/>
    </a:accent1>
    <a:accent2>
      <a:srgbClr val="CC9933"/>
    </a:accent2>
    <a:accent3>
      <a:srgbClr val="FFFFFF"/>
    </a:accent3>
    <a:accent4>
      <a:srgbClr val="000000"/>
    </a:accent4>
    <a:accent5>
      <a:srgbClr val="E2AAAD"/>
    </a:accent5>
    <a:accent6>
      <a:srgbClr val="B98A2D"/>
    </a:accent6>
    <a:hlink>
      <a:srgbClr val="006699"/>
    </a:hlink>
    <a:folHlink>
      <a:srgbClr val="77777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19506</TotalTime>
  <Words>964</Words>
  <Application>Microsoft Office PowerPoint</Application>
  <PresentationFormat>Custom</PresentationFormat>
  <Paragraphs>239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Ricepaper</vt:lpstr>
      <vt:lpstr>Custom Design</vt:lpstr>
      <vt:lpstr>The Cost of Fixing Hold Time Violations in Sub-threshold Circuits Yanqing Zhang, Benton Calhoun              University of Virginia  </vt:lpstr>
    </vt:vector>
  </TitlesOfParts>
  <Company>UVA, 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c2s2 Poster: Low Power SRAM</dc:title>
  <dc:creator>wang, calhoun, chandrakasan</dc:creator>
  <cp:lastModifiedBy>yz4hz</cp:lastModifiedBy>
  <cp:revision>602</cp:revision>
  <dcterms:created xsi:type="dcterms:W3CDTF">2001-03-05T00:27:00Z</dcterms:created>
  <dcterms:modified xsi:type="dcterms:W3CDTF">2011-09-23T18:49:29Z</dcterms:modified>
</cp:coreProperties>
</file>